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57" r:id="rId2"/>
    <p:sldId id="292" r:id="rId3"/>
    <p:sldId id="371" r:id="rId4"/>
    <p:sldId id="308" r:id="rId5"/>
    <p:sldId id="370" r:id="rId6"/>
    <p:sldId id="295" r:id="rId7"/>
    <p:sldId id="421" r:id="rId8"/>
    <p:sldId id="333" r:id="rId9"/>
    <p:sldId id="342" r:id="rId10"/>
    <p:sldId id="439" r:id="rId11"/>
    <p:sldId id="440" r:id="rId12"/>
    <p:sldId id="450" r:id="rId13"/>
    <p:sldId id="418" r:id="rId14"/>
    <p:sldId id="258" r:id="rId15"/>
    <p:sldId id="350" r:id="rId16"/>
    <p:sldId id="401" r:id="rId17"/>
    <p:sldId id="452" r:id="rId18"/>
    <p:sldId id="275" r:id="rId19"/>
    <p:sldId id="349" r:id="rId20"/>
    <p:sldId id="402" r:id="rId21"/>
    <p:sldId id="375" r:id="rId22"/>
    <p:sldId id="403" r:id="rId23"/>
    <p:sldId id="366" r:id="rId24"/>
    <p:sldId id="447" r:id="rId25"/>
    <p:sldId id="448" r:id="rId26"/>
    <p:sldId id="412" r:id="rId27"/>
    <p:sldId id="422" r:id="rId28"/>
    <p:sldId id="409" r:id="rId29"/>
    <p:sldId id="446" r:id="rId30"/>
    <p:sldId id="404" r:id="rId31"/>
    <p:sldId id="367" r:id="rId32"/>
    <p:sldId id="365" r:id="rId33"/>
    <p:sldId id="438" r:id="rId34"/>
    <p:sldId id="420" r:id="rId35"/>
    <p:sldId id="407" r:id="rId36"/>
    <p:sldId id="408" r:id="rId37"/>
    <p:sldId id="423" r:id="rId38"/>
    <p:sldId id="451" r:id="rId39"/>
    <p:sldId id="449" r:id="rId40"/>
    <p:sldId id="424" r:id="rId41"/>
    <p:sldId id="453" r:id="rId42"/>
    <p:sldId id="441" r:id="rId43"/>
    <p:sldId id="426" r:id="rId44"/>
    <p:sldId id="454" r:id="rId45"/>
    <p:sldId id="428" r:id="rId46"/>
    <p:sldId id="442" r:id="rId47"/>
    <p:sldId id="445" r:id="rId48"/>
    <p:sldId id="429" r:id="rId49"/>
    <p:sldId id="432" r:id="rId50"/>
    <p:sldId id="433" r:id="rId51"/>
    <p:sldId id="437" r:id="rId52"/>
    <p:sldId id="434" r:id="rId53"/>
    <p:sldId id="435" r:id="rId54"/>
    <p:sldId id="443" r:id="rId55"/>
    <p:sldId id="444" r:id="rId56"/>
    <p:sldId id="436" r:id="rId57"/>
    <p:sldId id="289" r:id="rId58"/>
    <p:sldId id="262" r:id="rId59"/>
    <p:sldId id="430" r:id="rId60"/>
    <p:sldId id="431" r:id="rId61"/>
    <p:sldId id="416"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6666"/>
    <a:srgbClr val="003300"/>
    <a:srgbClr val="006699"/>
    <a:srgbClr val="008080"/>
    <a:srgbClr val="0099CC"/>
    <a:srgbClr val="6699FF"/>
    <a:srgbClr val="0099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19" autoAdjust="0"/>
  </p:normalViewPr>
  <p:slideViewPr>
    <p:cSldViewPr>
      <p:cViewPr>
        <p:scale>
          <a:sx n="90" d="100"/>
          <a:sy n="90" d="100"/>
        </p:scale>
        <p:origin x="-1008" y="-3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402"/>
    </p:cViewPr>
  </p:sorterViewPr>
  <p:notesViewPr>
    <p:cSldViewPr>
      <p:cViewPr varScale="1">
        <p:scale>
          <a:sx n="105" d="100"/>
          <a:sy n="105" d="100"/>
        </p:scale>
        <p:origin x="-20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Sheet1!$B$5</c:f>
              <c:strCache>
                <c:ptCount val="1"/>
                <c:pt idx="0">
                  <c:v>Percent</c:v>
                </c:pt>
              </c:strCache>
            </c:strRef>
          </c:tx>
          <c:invertIfNegative val="0"/>
          <c:cat>
            <c:strRef>
              <c:f>Sheet1!$A$6:$A$11</c:f>
              <c:strCache>
                <c:ptCount val="6"/>
                <c:pt idx="0">
                  <c:v>&lt;25</c:v>
                </c:pt>
                <c:pt idx="1">
                  <c:v>25-34</c:v>
                </c:pt>
                <c:pt idx="2">
                  <c:v>35-44</c:v>
                </c:pt>
                <c:pt idx="3">
                  <c:v>45-54</c:v>
                </c:pt>
                <c:pt idx="4">
                  <c:v>55-64</c:v>
                </c:pt>
                <c:pt idx="5">
                  <c:v>&gt;65</c:v>
                </c:pt>
              </c:strCache>
            </c:strRef>
          </c:cat>
          <c:val>
            <c:numRef>
              <c:f>Sheet1!$B$6:$B$11</c:f>
              <c:numCache>
                <c:formatCode>General</c:formatCode>
                <c:ptCount val="6"/>
                <c:pt idx="0">
                  <c:v>2</c:v>
                </c:pt>
                <c:pt idx="1">
                  <c:v>21</c:v>
                </c:pt>
                <c:pt idx="2">
                  <c:v>25</c:v>
                </c:pt>
                <c:pt idx="3">
                  <c:v>22</c:v>
                </c:pt>
                <c:pt idx="4">
                  <c:v>22</c:v>
                </c:pt>
                <c:pt idx="5">
                  <c:v>8</c:v>
                </c:pt>
              </c:numCache>
            </c:numRef>
          </c:val>
        </c:ser>
        <c:dLbls>
          <c:showLegendKey val="0"/>
          <c:showVal val="0"/>
          <c:showCatName val="0"/>
          <c:showSerName val="0"/>
          <c:showPercent val="0"/>
          <c:showBubbleSize val="0"/>
        </c:dLbls>
        <c:gapWidth val="150"/>
        <c:axId val="72545408"/>
        <c:axId val="72546944"/>
      </c:barChart>
      <c:catAx>
        <c:axId val="72545408"/>
        <c:scaling>
          <c:orientation val="minMax"/>
        </c:scaling>
        <c:delete val="0"/>
        <c:axPos val="b"/>
        <c:majorTickMark val="out"/>
        <c:minorTickMark val="none"/>
        <c:tickLblPos val="nextTo"/>
        <c:crossAx val="72546944"/>
        <c:crosses val="autoZero"/>
        <c:auto val="1"/>
        <c:lblAlgn val="ctr"/>
        <c:lblOffset val="100"/>
        <c:noMultiLvlLbl val="0"/>
      </c:catAx>
      <c:valAx>
        <c:axId val="72546944"/>
        <c:scaling>
          <c:orientation val="minMax"/>
        </c:scaling>
        <c:delete val="0"/>
        <c:axPos val="l"/>
        <c:majorGridlines/>
        <c:numFmt formatCode="General" sourceLinked="1"/>
        <c:majorTickMark val="out"/>
        <c:minorTickMark val="none"/>
        <c:tickLblPos val="nextTo"/>
        <c:crossAx val="72545408"/>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65406-BDDD-4EFF-A543-B7A0346CCD01}" type="doc">
      <dgm:prSet loTypeId="urn:microsoft.com/office/officeart/2005/8/layout/venn3" loCatId="relationship" qsTypeId="urn:microsoft.com/office/officeart/2005/8/quickstyle/simple2" qsCatId="simple" csTypeId="urn:microsoft.com/office/officeart/2005/8/colors/accent1_2" csCatId="accent1" phldr="1"/>
      <dgm:spPr/>
    </dgm:pt>
    <dgm:pt modelId="{4C6101F1-1BC9-48E3-9754-BE6D617D452C}">
      <dgm:prSet phldrT="[Text]" custT="1"/>
      <dgm:spPr>
        <a:solidFill>
          <a:srgbClr val="00365E">
            <a:alpha val="85000"/>
          </a:srgbClr>
        </a:solidFill>
      </dgm:spPr>
      <dgm:t>
        <a:bodyPr/>
        <a:lstStyle/>
        <a:p>
          <a:r>
            <a:rPr lang="en-US" sz="2000" dirty="0" smtClean="0">
              <a:solidFill>
                <a:schemeClr val="bg1"/>
              </a:solidFill>
              <a:latin typeface="Arial" pitchFamily="34" charset="0"/>
              <a:cs typeface="Arial" pitchFamily="34" charset="0"/>
            </a:rPr>
            <a:t>Prepare more nurses to help lead improvements in health care quality, safety, access and value</a:t>
          </a:r>
          <a:endParaRPr lang="en-US" sz="2000" dirty="0">
            <a:solidFill>
              <a:schemeClr val="bg1"/>
            </a:solidFill>
          </a:endParaRPr>
        </a:p>
      </dgm:t>
    </dgm:pt>
    <dgm:pt modelId="{BAA2F3EB-87E0-451D-AF98-3BFC1284A3E1}" type="parTrans" cxnId="{66285470-110A-495C-B06C-EC3D40643B61}">
      <dgm:prSet/>
      <dgm:spPr/>
      <dgm:t>
        <a:bodyPr/>
        <a:lstStyle/>
        <a:p>
          <a:endParaRPr lang="en-US"/>
        </a:p>
      </dgm:t>
    </dgm:pt>
    <dgm:pt modelId="{D41E7068-524E-4D86-A744-8A89E6151051}" type="sibTrans" cxnId="{66285470-110A-495C-B06C-EC3D40643B61}">
      <dgm:prSet/>
      <dgm:spPr/>
      <dgm:t>
        <a:bodyPr/>
        <a:lstStyle/>
        <a:p>
          <a:endParaRPr lang="en-US"/>
        </a:p>
      </dgm:t>
    </dgm:pt>
    <dgm:pt modelId="{AF9135B2-F38E-4C5F-AC1C-1B1C47AA785C}">
      <dgm:prSet custT="1"/>
      <dgm:spPr>
        <a:solidFill>
          <a:srgbClr val="338BB3">
            <a:alpha val="85000"/>
          </a:srgbClr>
        </a:solidFill>
      </dgm:spPr>
      <dgm:t>
        <a:bodyPr/>
        <a:lstStyle/>
        <a:p>
          <a:r>
            <a:rPr lang="en-US" sz="2000" dirty="0" smtClean="0">
              <a:solidFill>
                <a:schemeClr val="bg1"/>
              </a:solidFill>
              <a:latin typeface="Arial" pitchFamily="34" charset="0"/>
              <a:cs typeface="Arial" pitchFamily="34" charset="0"/>
            </a:rPr>
            <a:t>Integrated, collaborative,</a:t>
          </a:r>
          <a:br>
            <a:rPr lang="en-US" sz="2000" dirty="0" smtClean="0">
              <a:solidFill>
                <a:schemeClr val="bg1"/>
              </a:solidFill>
              <a:latin typeface="Arial" pitchFamily="34" charset="0"/>
              <a:cs typeface="Arial" pitchFamily="34" charset="0"/>
            </a:rPr>
          </a:br>
          <a:r>
            <a:rPr lang="en-US" sz="2000" dirty="0" smtClean="0">
              <a:solidFill>
                <a:schemeClr val="bg1"/>
              </a:solidFill>
              <a:latin typeface="Arial" pitchFamily="34" charset="0"/>
              <a:cs typeface="Arial" pitchFamily="34" charset="0"/>
            </a:rPr>
            <a:t> patient-centered health care teams</a:t>
          </a:r>
          <a:endParaRPr lang="en-US" sz="2000" dirty="0">
            <a:solidFill>
              <a:schemeClr val="bg1"/>
            </a:solidFill>
            <a:latin typeface="Arial" pitchFamily="34" charset="0"/>
            <a:cs typeface="Arial" pitchFamily="34" charset="0"/>
          </a:endParaRPr>
        </a:p>
      </dgm:t>
    </dgm:pt>
    <dgm:pt modelId="{0BD0144C-5172-446F-ABF9-1D50FB21ACE8}" type="parTrans" cxnId="{48824FC3-729B-4CDC-B06B-BE37EF6B70FD}">
      <dgm:prSet/>
      <dgm:spPr/>
      <dgm:t>
        <a:bodyPr/>
        <a:lstStyle/>
        <a:p>
          <a:endParaRPr lang="en-US"/>
        </a:p>
      </dgm:t>
    </dgm:pt>
    <dgm:pt modelId="{AF884C98-53A4-4131-8957-F4088DE1E4F2}" type="sibTrans" cxnId="{48824FC3-729B-4CDC-B06B-BE37EF6B70FD}">
      <dgm:prSet/>
      <dgm:spPr/>
      <dgm:t>
        <a:bodyPr/>
        <a:lstStyle/>
        <a:p>
          <a:endParaRPr lang="en-US"/>
        </a:p>
      </dgm:t>
    </dgm:pt>
    <dgm:pt modelId="{68E87C00-2938-4552-B546-A1B77082453F}">
      <dgm:prSet custT="1"/>
      <dgm:spPr>
        <a:solidFill>
          <a:srgbClr val="007380">
            <a:alpha val="85000"/>
          </a:srgbClr>
        </a:solidFill>
      </dgm:spPr>
      <dgm:t>
        <a:bodyPr/>
        <a:lstStyle/>
        <a:p>
          <a:r>
            <a:rPr lang="en-US" sz="2000" dirty="0" smtClean="0">
              <a:solidFill>
                <a:schemeClr val="bg1"/>
              </a:solidFill>
              <a:latin typeface="Arial" pitchFamily="34" charset="0"/>
              <a:cs typeface="Arial" pitchFamily="34" charset="0"/>
            </a:rPr>
            <a:t>Interprofessional education, training and practice</a:t>
          </a:r>
          <a:endParaRPr lang="en-US" sz="2000" dirty="0">
            <a:solidFill>
              <a:schemeClr val="bg1"/>
            </a:solidFill>
            <a:latin typeface="Arial" pitchFamily="34" charset="0"/>
            <a:cs typeface="Arial" pitchFamily="34" charset="0"/>
          </a:endParaRPr>
        </a:p>
      </dgm:t>
    </dgm:pt>
    <dgm:pt modelId="{FBC6E6FE-661E-4D9D-AEA0-9FB63E8370AD}" type="parTrans" cxnId="{419BFD18-AE3C-4BFB-BCEC-7A0838FC61FE}">
      <dgm:prSet/>
      <dgm:spPr/>
      <dgm:t>
        <a:bodyPr/>
        <a:lstStyle/>
        <a:p>
          <a:endParaRPr lang="en-US"/>
        </a:p>
      </dgm:t>
    </dgm:pt>
    <dgm:pt modelId="{54E06308-0EB2-4576-8131-D8D60E046427}" type="sibTrans" cxnId="{419BFD18-AE3C-4BFB-BCEC-7A0838FC61FE}">
      <dgm:prSet/>
      <dgm:spPr/>
      <dgm:t>
        <a:bodyPr/>
        <a:lstStyle/>
        <a:p>
          <a:endParaRPr lang="en-US"/>
        </a:p>
      </dgm:t>
    </dgm:pt>
    <dgm:pt modelId="{B78037E1-C7A5-486E-9947-E74069D94B9B}" type="pres">
      <dgm:prSet presAssocID="{71A65406-BDDD-4EFF-A543-B7A0346CCD01}" presName="Name0" presStyleCnt="0">
        <dgm:presLayoutVars>
          <dgm:dir/>
          <dgm:resizeHandles val="exact"/>
        </dgm:presLayoutVars>
      </dgm:prSet>
      <dgm:spPr/>
    </dgm:pt>
    <dgm:pt modelId="{DD303A5E-93C6-4F68-9522-5EDE4404B645}" type="pres">
      <dgm:prSet presAssocID="{4C6101F1-1BC9-48E3-9754-BE6D617D452C}" presName="Name5" presStyleLbl="vennNode1" presStyleIdx="0" presStyleCnt="3">
        <dgm:presLayoutVars>
          <dgm:bulletEnabled val="1"/>
        </dgm:presLayoutVars>
      </dgm:prSet>
      <dgm:spPr/>
      <dgm:t>
        <a:bodyPr/>
        <a:lstStyle/>
        <a:p>
          <a:endParaRPr lang="en-US"/>
        </a:p>
      </dgm:t>
    </dgm:pt>
    <dgm:pt modelId="{E8E98303-51B3-4B9C-B80C-3F708F728DDE}" type="pres">
      <dgm:prSet presAssocID="{D41E7068-524E-4D86-A744-8A89E6151051}" presName="space" presStyleCnt="0"/>
      <dgm:spPr/>
    </dgm:pt>
    <dgm:pt modelId="{30BBBCB9-658F-457A-A3D7-BBF7E6D4C0E1}" type="pres">
      <dgm:prSet presAssocID="{68E87C00-2938-4552-B546-A1B77082453F}" presName="Name5" presStyleLbl="vennNode1" presStyleIdx="1" presStyleCnt="3" custScaleX="100733" custScaleY="107266">
        <dgm:presLayoutVars>
          <dgm:bulletEnabled val="1"/>
        </dgm:presLayoutVars>
      </dgm:prSet>
      <dgm:spPr/>
      <dgm:t>
        <a:bodyPr/>
        <a:lstStyle/>
        <a:p>
          <a:endParaRPr lang="en-US"/>
        </a:p>
      </dgm:t>
    </dgm:pt>
    <dgm:pt modelId="{1D35AD86-0516-4DF9-A5BF-FB72C9AFF8E6}" type="pres">
      <dgm:prSet presAssocID="{54E06308-0EB2-4576-8131-D8D60E046427}" presName="space" presStyleCnt="0"/>
      <dgm:spPr/>
    </dgm:pt>
    <dgm:pt modelId="{EA39184E-4FA5-44AF-8BA3-749003D4B9B6}" type="pres">
      <dgm:prSet presAssocID="{AF9135B2-F38E-4C5F-AC1C-1B1C47AA785C}" presName="Name5" presStyleLbl="vennNode1" presStyleIdx="2" presStyleCnt="3" custScaleX="100287" custScaleY="105226">
        <dgm:presLayoutVars>
          <dgm:bulletEnabled val="1"/>
        </dgm:presLayoutVars>
      </dgm:prSet>
      <dgm:spPr/>
      <dgm:t>
        <a:bodyPr/>
        <a:lstStyle/>
        <a:p>
          <a:endParaRPr lang="en-US"/>
        </a:p>
      </dgm:t>
    </dgm:pt>
  </dgm:ptLst>
  <dgm:cxnLst>
    <dgm:cxn modelId="{D7EE3B16-F3A7-48E5-9EFD-8196EB181612}" type="presOf" srcId="{4C6101F1-1BC9-48E3-9754-BE6D617D452C}" destId="{DD303A5E-93C6-4F68-9522-5EDE4404B645}" srcOrd="0" destOrd="0" presId="urn:microsoft.com/office/officeart/2005/8/layout/venn3"/>
    <dgm:cxn modelId="{66285470-110A-495C-B06C-EC3D40643B61}" srcId="{71A65406-BDDD-4EFF-A543-B7A0346CCD01}" destId="{4C6101F1-1BC9-48E3-9754-BE6D617D452C}" srcOrd="0" destOrd="0" parTransId="{BAA2F3EB-87E0-451D-AF98-3BFC1284A3E1}" sibTransId="{D41E7068-524E-4D86-A744-8A89E6151051}"/>
    <dgm:cxn modelId="{419BFD18-AE3C-4BFB-BCEC-7A0838FC61FE}" srcId="{71A65406-BDDD-4EFF-A543-B7A0346CCD01}" destId="{68E87C00-2938-4552-B546-A1B77082453F}" srcOrd="1" destOrd="0" parTransId="{FBC6E6FE-661E-4D9D-AEA0-9FB63E8370AD}" sibTransId="{54E06308-0EB2-4576-8131-D8D60E046427}"/>
    <dgm:cxn modelId="{F01A6E18-8F85-47D1-8146-EE7CDE358937}" type="presOf" srcId="{68E87C00-2938-4552-B546-A1B77082453F}" destId="{30BBBCB9-658F-457A-A3D7-BBF7E6D4C0E1}" srcOrd="0" destOrd="0" presId="urn:microsoft.com/office/officeart/2005/8/layout/venn3"/>
    <dgm:cxn modelId="{48824FC3-729B-4CDC-B06B-BE37EF6B70FD}" srcId="{71A65406-BDDD-4EFF-A543-B7A0346CCD01}" destId="{AF9135B2-F38E-4C5F-AC1C-1B1C47AA785C}" srcOrd="2" destOrd="0" parTransId="{0BD0144C-5172-446F-ABF9-1D50FB21ACE8}" sibTransId="{AF884C98-53A4-4131-8957-F4088DE1E4F2}"/>
    <dgm:cxn modelId="{6631BB2C-7C9F-43C4-99D1-9ACE60EB10AB}" type="presOf" srcId="{71A65406-BDDD-4EFF-A543-B7A0346CCD01}" destId="{B78037E1-C7A5-486E-9947-E74069D94B9B}" srcOrd="0" destOrd="0" presId="urn:microsoft.com/office/officeart/2005/8/layout/venn3"/>
    <dgm:cxn modelId="{BBF09720-D14E-48CC-AE6D-8E32E998144C}" type="presOf" srcId="{AF9135B2-F38E-4C5F-AC1C-1B1C47AA785C}" destId="{EA39184E-4FA5-44AF-8BA3-749003D4B9B6}" srcOrd="0" destOrd="0" presId="urn:microsoft.com/office/officeart/2005/8/layout/venn3"/>
    <dgm:cxn modelId="{D2863F14-EFCE-467E-9647-CC091B5E0DDC}" type="presParOf" srcId="{B78037E1-C7A5-486E-9947-E74069D94B9B}" destId="{DD303A5E-93C6-4F68-9522-5EDE4404B645}" srcOrd="0" destOrd="0" presId="urn:microsoft.com/office/officeart/2005/8/layout/venn3"/>
    <dgm:cxn modelId="{971F3991-C4EF-42F9-992D-266C71FC6DC6}" type="presParOf" srcId="{B78037E1-C7A5-486E-9947-E74069D94B9B}" destId="{E8E98303-51B3-4B9C-B80C-3F708F728DDE}" srcOrd="1" destOrd="0" presId="urn:microsoft.com/office/officeart/2005/8/layout/venn3"/>
    <dgm:cxn modelId="{227AC4D0-7996-49A7-A337-F082BC030A18}" type="presParOf" srcId="{B78037E1-C7A5-486E-9947-E74069D94B9B}" destId="{30BBBCB9-658F-457A-A3D7-BBF7E6D4C0E1}" srcOrd="2" destOrd="0" presId="urn:microsoft.com/office/officeart/2005/8/layout/venn3"/>
    <dgm:cxn modelId="{0CDD0932-E270-4483-95F2-FDF0C0BDD0B7}" type="presParOf" srcId="{B78037E1-C7A5-486E-9947-E74069D94B9B}" destId="{1D35AD86-0516-4DF9-A5BF-FB72C9AFF8E6}" srcOrd="3" destOrd="0" presId="urn:microsoft.com/office/officeart/2005/8/layout/venn3"/>
    <dgm:cxn modelId="{B42C6A40-B3A4-435C-A046-56F91C09020E}" type="presParOf" srcId="{B78037E1-C7A5-486E-9947-E74069D94B9B}" destId="{EA39184E-4FA5-44AF-8BA3-749003D4B9B6}"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080040-C397-434C-9FB3-B53A10B2E9C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612D2B3-0909-4C77-B2C9-EDA481D425CA}">
      <dgm:prSet phldrT="[Text]" custT="1"/>
      <dgm:spPr/>
      <dgm:t>
        <a:bodyPr/>
        <a:lstStyle/>
        <a:p>
          <a:r>
            <a:rPr lang="en-US" sz="1800" dirty="0" smtClean="0"/>
            <a:t>Enabling nurses to practice to the full level of their training. </a:t>
          </a:r>
        </a:p>
        <a:p>
          <a:endParaRPr lang="en-US" sz="1600" dirty="0"/>
        </a:p>
      </dgm:t>
    </dgm:pt>
    <dgm:pt modelId="{0C4BC251-69FF-4F82-8546-DA3356BE688E}" type="parTrans" cxnId="{00B0A171-3F82-4613-9061-DD3665FDCFFC}">
      <dgm:prSet/>
      <dgm:spPr/>
      <dgm:t>
        <a:bodyPr/>
        <a:lstStyle/>
        <a:p>
          <a:endParaRPr lang="en-US"/>
        </a:p>
      </dgm:t>
    </dgm:pt>
    <dgm:pt modelId="{93BF5F89-ACA2-40FC-BCE2-553C7CB36660}" type="sibTrans" cxnId="{00B0A171-3F82-4613-9061-DD3665FDCFFC}">
      <dgm:prSet/>
      <dgm:spPr/>
      <dgm:t>
        <a:bodyPr/>
        <a:lstStyle/>
        <a:p>
          <a:endParaRPr lang="en-US"/>
        </a:p>
      </dgm:t>
    </dgm:pt>
    <dgm:pt modelId="{0DF8DEB9-8F30-4F7C-898C-F5A0EA17E97E}">
      <dgm:prSet custT="1"/>
      <dgm:spPr/>
      <dgm:t>
        <a:bodyPr/>
        <a:lstStyle/>
        <a:p>
          <a:r>
            <a:rPr lang="en-US" sz="1400" dirty="0" smtClean="0">
              <a:solidFill>
                <a:schemeClr val="bg2"/>
              </a:solidFill>
            </a:rPr>
            <a:t>Implement nurse residency programs.</a:t>
          </a:r>
          <a:endParaRPr lang="en-US" sz="1400" dirty="0">
            <a:solidFill>
              <a:schemeClr val="bg2"/>
            </a:solidFill>
          </a:endParaRPr>
        </a:p>
      </dgm:t>
    </dgm:pt>
    <dgm:pt modelId="{8118C0A2-0B70-47B0-B521-37750A955967}" type="parTrans" cxnId="{08E85D38-1C92-4CDF-8498-2557D7B88992}">
      <dgm:prSet/>
      <dgm:spPr/>
      <dgm:t>
        <a:bodyPr/>
        <a:lstStyle/>
        <a:p>
          <a:endParaRPr lang="en-US"/>
        </a:p>
      </dgm:t>
    </dgm:pt>
    <dgm:pt modelId="{7D7A1830-84D0-4A17-A37E-3953087036FA}" type="sibTrans" cxnId="{08E85D38-1C92-4CDF-8498-2557D7B88992}">
      <dgm:prSet/>
      <dgm:spPr/>
      <dgm:t>
        <a:bodyPr/>
        <a:lstStyle/>
        <a:p>
          <a:endParaRPr lang="en-US"/>
        </a:p>
      </dgm:t>
    </dgm:pt>
    <dgm:pt modelId="{81DE8E28-F961-4741-AAAD-E2E29CF88E0B}">
      <dgm:prSet phldrT="[Text]" custT="1"/>
      <dgm:spPr/>
      <dgm:t>
        <a:bodyPr/>
        <a:lstStyle/>
        <a:p>
          <a:r>
            <a:rPr lang="en-US" sz="1800" dirty="0" smtClean="0"/>
            <a:t>Preparing and enabling nurses to lead change.</a:t>
          </a:r>
        </a:p>
        <a:p>
          <a:endParaRPr lang="en-US" sz="1400" dirty="0">
            <a:solidFill>
              <a:schemeClr val="bg2"/>
            </a:solidFill>
          </a:endParaRPr>
        </a:p>
      </dgm:t>
    </dgm:pt>
    <dgm:pt modelId="{7D89F3D2-AD37-4452-9A95-8EDE4C169C47}" type="parTrans" cxnId="{87249AFC-79D4-43A0-95A9-43BE19500B1E}">
      <dgm:prSet/>
      <dgm:spPr/>
      <dgm:t>
        <a:bodyPr/>
        <a:lstStyle/>
        <a:p>
          <a:endParaRPr lang="en-US"/>
        </a:p>
      </dgm:t>
    </dgm:pt>
    <dgm:pt modelId="{37370BDB-2664-43C9-882E-DCD2E4A97762}" type="sibTrans" cxnId="{87249AFC-79D4-43A0-95A9-43BE19500B1E}">
      <dgm:prSet/>
      <dgm:spPr/>
      <dgm:t>
        <a:bodyPr/>
        <a:lstStyle/>
        <a:p>
          <a:endParaRPr lang="en-US"/>
        </a:p>
      </dgm:t>
    </dgm:pt>
    <dgm:pt modelId="{D2ADE32F-ECEC-4CF2-A169-6942CF1A4E00}">
      <dgm:prSet custT="1"/>
      <dgm:spPr/>
      <dgm:t>
        <a:bodyPr/>
        <a:lstStyle/>
        <a:p>
          <a:r>
            <a:rPr lang="en-US" sz="1400" b="0" dirty="0" smtClean="0">
              <a:solidFill>
                <a:schemeClr val="bg2"/>
              </a:solidFill>
            </a:rPr>
            <a:t>Expand opportunities for nurses to lead </a:t>
          </a:r>
          <a:r>
            <a:rPr lang="en-US" sz="1400" b="0" u="none" dirty="0" smtClean="0">
              <a:solidFill>
                <a:schemeClr val="bg2"/>
              </a:solidFill>
            </a:rPr>
            <a:t>and diffuse </a:t>
          </a:r>
          <a:r>
            <a:rPr lang="en-US" sz="1400" b="0" dirty="0" smtClean="0">
              <a:solidFill>
                <a:schemeClr val="bg2"/>
              </a:solidFill>
            </a:rPr>
            <a:t>collaborative improvement efforts.</a:t>
          </a:r>
          <a:endParaRPr lang="en-US" sz="1400" dirty="0"/>
        </a:p>
      </dgm:t>
    </dgm:pt>
    <dgm:pt modelId="{2B13587F-F304-402E-94CD-0426C6BB21B9}" type="parTrans" cxnId="{697108B8-31EB-44EE-84DA-4DDCD179C241}">
      <dgm:prSet/>
      <dgm:spPr/>
      <dgm:t>
        <a:bodyPr/>
        <a:lstStyle/>
        <a:p>
          <a:endParaRPr lang="en-US"/>
        </a:p>
      </dgm:t>
    </dgm:pt>
    <dgm:pt modelId="{6FB85350-DEC2-48DB-AF44-695816109372}" type="sibTrans" cxnId="{697108B8-31EB-44EE-84DA-4DDCD179C241}">
      <dgm:prSet/>
      <dgm:spPr/>
      <dgm:t>
        <a:bodyPr/>
        <a:lstStyle/>
        <a:p>
          <a:endParaRPr lang="en-US"/>
        </a:p>
      </dgm:t>
    </dgm:pt>
    <dgm:pt modelId="{44F9FD50-30C1-489A-BC34-D1692BC13119}">
      <dgm:prSet custT="1"/>
      <dgm:spPr/>
      <dgm:t>
        <a:bodyPr/>
        <a:lstStyle/>
        <a:p>
          <a:r>
            <a:rPr lang="en-US" sz="1400" dirty="0" smtClean="0">
              <a:solidFill>
                <a:schemeClr val="bg2"/>
              </a:solidFill>
            </a:rPr>
            <a:t>Prepare and enable nurses to lead change to advance health. </a:t>
          </a:r>
          <a:endParaRPr lang="en-US" sz="1400" dirty="0">
            <a:solidFill>
              <a:schemeClr val="bg2"/>
            </a:solidFill>
          </a:endParaRPr>
        </a:p>
      </dgm:t>
    </dgm:pt>
    <dgm:pt modelId="{FB8CEC78-41DC-4DF4-BA2C-0CDBEF4712A6}" type="parTrans" cxnId="{09502206-06C9-446C-B1D5-351E4DA6E4A6}">
      <dgm:prSet/>
      <dgm:spPr/>
      <dgm:t>
        <a:bodyPr/>
        <a:lstStyle/>
        <a:p>
          <a:endParaRPr lang="en-US"/>
        </a:p>
      </dgm:t>
    </dgm:pt>
    <dgm:pt modelId="{4FD5D918-6772-42EF-9D97-E51EF562C58C}" type="sibTrans" cxnId="{09502206-06C9-446C-B1D5-351E4DA6E4A6}">
      <dgm:prSet/>
      <dgm:spPr/>
      <dgm:t>
        <a:bodyPr/>
        <a:lstStyle/>
        <a:p>
          <a:endParaRPr lang="en-US"/>
        </a:p>
      </dgm:t>
    </dgm:pt>
    <dgm:pt modelId="{3AF9BCC5-8D0E-45DC-9FB0-38318B76C524}">
      <dgm:prSet phldrT="[Text]" custT="1"/>
      <dgm:spPr/>
      <dgm:t>
        <a:bodyPr/>
        <a:lstStyle/>
        <a:p>
          <a:r>
            <a:rPr lang="en-US" sz="1400" dirty="0" smtClean="0">
              <a:solidFill>
                <a:schemeClr val="bg2"/>
              </a:solidFill>
            </a:rPr>
            <a:t>Remove  scope-of-practice barriers.</a:t>
          </a:r>
          <a:endParaRPr lang="en-US" sz="1400" dirty="0">
            <a:solidFill>
              <a:schemeClr val="bg2"/>
            </a:solidFill>
          </a:endParaRPr>
        </a:p>
      </dgm:t>
    </dgm:pt>
    <dgm:pt modelId="{B0E3ECAB-C95A-46AC-95A8-332FAB326099}" type="sibTrans" cxnId="{30A6A911-A929-4866-AD3E-BABEB0207868}">
      <dgm:prSet/>
      <dgm:spPr/>
      <dgm:t>
        <a:bodyPr/>
        <a:lstStyle/>
        <a:p>
          <a:endParaRPr lang="en-US"/>
        </a:p>
      </dgm:t>
    </dgm:pt>
    <dgm:pt modelId="{6AFD52BF-F8D0-4CB5-B418-057BFF68A339}" type="parTrans" cxnId="{30A6A911-A929-4866-AD3E-BABEB0207868}">
      <dgm:prSet/>
      <dgm:spPr/>
      <dgm:t>
        <a:bodyPr/>
        <a:lstStyle/>
        <a:p>
          <a:endParaRPr lang="en-US"/>
        </a:p>
      </dgm:t>
    </dgm:pt>
    <dgm:pt modelId="{9FD57789-AF82-4401-B89D-698D9296FD34}">
      <dgm:prSet custT="1"/>
      <dgm:spPr/>
      <dgm:t>
        <a:bodyPr/>
        <a:lstStyle/>
        <a:p>
          <a:r>
            <a:rPr lang="en-US" sz="1800" dirty="0" smtClean="0"/>
            <a:t>Improving workforce data collection and analysis.</a:t>
          </a:r>
        </a:p>
        <a:p>
          <a:endParaRPr lang="en-US" sz="1600" dirty="0">
            <a:solidFill>
              <a:schemeClr val="bg2"/>
            </a:solidFill>
          </a:endParaRPr>
        </a:p>
      </dgm:t>
    </dgm:pt>
    <dgm:pt modelId="{6C604CC4-00CC-4C46-9B46-C3E4A113EAEE}" type="parTrans" cxnId="{BB372650-1650-4173-830D-836AA478AD30}">
      <dgm:prSet/>
      <dgm:spPr/>
      <dgm:t>
        <a:bodyPr/>
        <a:lstStyle/>
        <a:p>
          <a:endParaRPr lang="en-US"/>
        </a:p>
      </dgm:t>
    </dgm:pt>
    <dgm:pt modelId="{088D8D2A-8C93-4C74-8DC5-7115CF9FEE5C}" type="sibTrans" cxnId="{BB372650-1650-4173-830D-836AA478AD30}">
      <dgm:prSet/>
      <dgm:spPr/>
      <dgm:t>
        <a:bodyPr/>
        <a:lstStyle/>
        <a:p>
          <a:endParaRPr lang="en-US"/>
        </a:p>
      </dgm:t>
    </dgm:pt>
    <dgm:pt modelId="{D5E9609E-9E83-4336-A6F1-D6D93857FF60}">
      <dgm:prSet custT="1"/>
      <dgm:spPr/>
      <dgm:t>
        <a:bodyPr/>
        <a:lstStyle/>
        <a:p>
          <a:r>
            <a:rPr lang="en-US" sz="1400" dirty="0" smtClean="0">
              <a:solidFill>
                <a:schemeClr val="bg2"/>
              </a:solidFill>
            </a:rPr>
            <a:t>Build an improved infrastructure to collect and analyze health care workforce data. </a:t>
          </a:r>
          <a:endParaRPr lang="en-US" sz="1400" dirty="0">
            <a:solidFill>
              <a:schemeClr val="bg2"/>
            </a:solidFill>
          </a:endParaRPr>
        </a:p>
      </dgm:t>
    </dgm:pt>
    <dgm:pt modelId="{52FCDFDC-AB44-4D8F-AEE3-AA891BD34858}" type="parTrans" cxnId="{00F2194E-1CDC-4068-A272-B1477F2B6DEF}">
      <dgm:prSet/>
      <dgm:spPr/>
      <dgm:t>
        <a:bodyPr/>
        <a:lstStyle/>
        <a:p>
          <a:endParaRPr lang="en-US"/>
        </a:p>
      </dgm:t>
    </dgm:pt>
    <dgm:pt modelId="{49E7D1E0-374A-451E-9F77-716BDAE3C641}" type="sibTrans" cxnId="{00F2194E-1CDC-4068-A272-B1477F2B6DEF}">
      <dgm:prSet/>
      <dgm:spPr/>
      <dgm:t>
        <a:bodyPr/>
        <a:lstStyle/>
        <a:p>
          <a:endParaRPr lang="en-US"/>
        </a:p>
      </dgm:t>
    </dgm:pt>
    <dgm:pt modelId="{6FA35DD7-9A3E-4E7E-ACF1-4DB759B837F0}">
      <dgm:prSet custT="1"/>
      <dgm:spPr/>
      <dgm:t>
        <a:bodyPr/>
        <a:lstStyle/>
        <a:p>
          <a:r>
            <a:rPr lang="en-US" sz="1400" dirty="0" smtClean="0">
              <a:solidFill>
                <a:schemeClr val="bg2"/>
              </a:solidFill>
            </a:rPr>
            <a:t>Ensure that nurses engage in lifelong learning.</a:t>
          </a:r>
          <a:endParaRPr lang="en-US" sz="1400" dirty="0">
            <a:solidFill>
              <a:schemeClr val="bg2"/>
            </a:solidFill>
          </a:endParaRPr>
        </a:p>
      </dgm:t>
    </dgm:pt>
    <dgm:pt modelId="{701AF7A3-E195-4BC1-8E83-F33F247E52BD}">
      <dgm:prSet custT="1"/>
      <dgm:spPr/>
      <dgm:t>
        <a:bodyPr/>
        <a:lstStyle/>
        <a:p>
          <a:r>
            <a:rPr lang="en-US" sz="1400" dirty="0" smtClean="0">
              <a:solidFill>
                <a:schemeClr val="bg2"/>
              </a:solidFill>
            </a:rPr>
            <a:t>Double the number of nurses with a doctorate by 2020.</a:t>
          </a:r>
          <a:endParaRPr lang="en-US" sz="1400" dirty="0">
            <a:solidFill>
              <a:schemeClr val="bg2"/>
            </a:solidFill>
          </a:endParaRPr>
        </a:p>
      </dgm:t>
    </dgm:pt>
    <dgm:pt modelId="{8C8D1F5A-0B09-4454-9958-FA0D462EA823}">
      <dgm:prSet custT="1"/>
      <dgm:spPr/>
      <dgm:t>
        <a:bodyPr/>
        <a:lstStyle/>
        <a:p>
          <a:r>
            <a:rPr lang="en-US" sz="1400" b="0" dirty="0" smtClean="0">
              <a:solidFill>
                <a:schemeClr val="bg2"/>
              </a:solidFill>
            </a:rPr>
            <a:t>Increase proportion of nurses </a:t>
          </a:r>
          <a:r>
            <a:rPr lang="en-US" sz="1400" b="0" u="none" dirty="0" smtClean="0">
              <a:solidFill>
                <a:schemeClr val="bg2"/>
              </a:solidFill>
            </a:rPr>
            <a:t>with a BSN degree to 80% by 202</a:t>
          </a:r>
          <a:r>
            <a:rPr lang="en-US" sz="1400" b="0" dirty="0" smtClean="0">
              <a:solidFill>
                <a:schemeClr val="bg2"/>
              </a:solidFill>
            </a:rPr>
            <a:t>0.</a:t>
          </a:r>
          <a:endParaRPr lang="en-US" sz="1400" dirty="0">
            <a:solidFill>
              <a:schemeClr val="bg2"/>
            </a:solidFill>
          </a:endParaRPr>
        </a:p>
      </dgm:t>
    </dgm:pt>
    <dgm:pt modelId="{86514F6A-A086-47C0-9EAD-C0B3BCC9BF8E}">
      <dgm:prSet phldrT="[Text]" custT="1"/>
      <dgm:spPr/>
      <dgm:t>
        <a:bodyPr/>
        <a:lstStyle/>
        <a:p>
          <a:r>
            <a:rPr lang="en-US" sz="1800" dirty="0" smtClean="0"/>
            <a:t>Improving nursing education.</a:t>
          </a:r>
        </a:p>
        <a:p>
          <a:endParaRPr lang="en-US" sz="1500" dirty="0" smtClean="0">
            <a:solidFill>
              <a:schemeClr val="bg2"/>
            </a:solidFill>
          </a:endParaRPr>
        </a:p>
      </dgm:t>
    </dgm:pt>
    <dgm:pt modelId="{667A04D4-4854-41BB-ADBD-D74DFAF0CB2F}" type="sibTrans" cxnId="{E073B0CC-1E25-4113-A995-48A2F2E6BF2A}">
      <dgm:prSet/>
      <dgm:spPr/>
      <dgm:t>
        <a:bodyPr/>
        <a:lstStyle/>
        <a:p>
          <a:endParaRPr lang="en-US"/>
        </a:p>
      </dgm:t>
    </dgm:pt>
    <dgm:pt modelId="{615A23FA-6513-427F-A40A-BE0523D86117}" type="parTrans" cxnId="{E073B0CC-1E25-4113-A995-48A2F2E6BF2A}">
      <dgm:prSet/>
      <dgm:spPr/>
      <dgm:t>
        <a:bodyPr/>
        <a:lstStyle/>
        <a:p>
          <a:endParaRPr lang="en-US"/>
        </a:p>
      </dgm:t>
    </dgm:pt>
    <dgm:pt modelId="{CE45CABA-79B2-4FA7-992E-3FB5AABFEB97}" type="sibTrans" cxnId="{99CF2166-AB1E-4168-95F3-9143AB598D8B}">
      <dgm:prSet/>
      <dgm:spPr/>
      <dgm:t>
        <a:bodyPr/>
        <a:lstStyle/>
        <a:p>
          <a:endParaRPr lang="en-US"/>
        </a:p>
      </dgm:t>
    </dgm:pt>
    <dgm:pt modelId="{F7C55A33-3E19-4620-8231-93ED03818774}" type="parTrans" cxnId="{99CF2166-AB1E-4168-95F3-9143AB598D8B}">
      <dgm:prSet/>
      <dgm:spPr/>
      <dgm:t>
        <a:bodyPr/>
        <a:lstStyle/>
        <a:p>
          <a:endParaRPr lang="en-US"/>
        </a:p>
      </dgm:t>
    </dgm:pt>
    <dgm:pt modelId="{6AFFCEAF-8891-4AE2-AD46-D437364E3EBE}" type="sibTrans" cxnId="{E9C2F36D-1437-4548-93D5-6939E7535409}">
      <dgm:prSet/>
      <dgm:spPr/>
      <dgm:t>
        <a:bodyPr/>
        <a:lstStyle/>
        <a:p>
          <a:endParaRPr lang="en-US"/>
        </a:p>
      </dgm:t>
    </dgm:pt>
    <dgm:pt modelId="{8F1B55D7-7184-4BAD-9FF3-90C53D67729B}" type="parTrans" cxnId="{E9C2F36D-1437-4548-93D5-6939E7535409}">
      <dgm:prSet/>
      <dgm:spPr/>
      <dgm:t>
        <a:bodyPr/>
        <a:lstStyle/>
        <a:p>
          <a:endParaRPr lang="en-US"/>
        </a:p>
      </dgm:t>
    </dgm:pt>
    <dgm:pt modelId="{248C815E-2A15-41BC-BDB6-3195B50780B8}" type="sibTrans" cxnId="{3FEC5DCC-08A0-4B90-98B5-1CE61D72EA3E}">
      <dgm:prSet/>
      <dgm:spPr/>
      <dgm:t>
        <a:bodyPr/>
        <a:lstStyle/>
        <a:p>
          <a:endParaRPr lang="en-US"/>
        </a:p>
      </dgm:t>
    </dgm:pt>
    <dgm:pt modelId="{759C59AD-2BB8-46F3-97A2-2F53452F1445}" type="parTrans" cxnId="{3FEC5DCC-08A0-4B90-98B5-1CE61D72EA3E}">
      <dgm:prSet/>
      <dgm:spPr/>
      <dgm:t>
        <a:bodyPr/>
        <a:lstStyle/>
        <a:p>
          <a:endParaRPr lang="en-US"/>
        </a:p>
      </dgm:t>
    </dgm:pt>
    <dgm:pt modelId="{9DBA88E1-D658-42A6-A67E-75265D53D812}" type="pres">
      <dgm:prSet presAssocID="{6E080040-C397-434C-9FB3-B53A10B2E9C5}" presName="Name0" presStyleCnt="0">
        <dgm:presLayoutVars>
          <dgm:dir/>
          <dgm:resizeHandles val="exact"/>
        </dgm:presLayoutVars>
      </dgm:prSet>
      <dgm:spPr/>
      <dgm:t>
        <a:bodyPr/>
        <a:lstStyle/>
        <a:p>
          <a:endParaRPr lang="en-US"/>
        </a:p>
      </dgm:t>
    </dgm:pt>
    <dgm:pt modelId="{21EEBBE7-482E-4E49-B6F5-6C01F4BAB5D1}" type="pres">
      <dgm:prSet presAssocID="{6612D2B3-0909-4C77-B2C9-EDA481D425CA}" presName="node" presStyleLbl="node1" presStyleIdx="0" presStyleCnt="4" custLinFactNeighborX="-1359" custLinFactNeighborY="0">
        <dgm:presLayoutVars>
          <dgm:bulletEnabled val="1"/>
        </dgm:presLayoutVars>
      </dgm:prSet>
      <dgm:spPr/>
      <dgm:t>
        <a:bodyPr/>
        <a:lstStyle/>
        <a:p>
          <a:endParaRPr lang="en-US"/>
        </a:p>
      </dgm:t>
    </dgm:pt>
    <dgm:pt modelId="{3119857A-5CFF-4E91-B9A5-B7C5576760AA}" type="pres">
      <dgm:prSet presAssocID="{93BF5F89-ACA2-40FC-BCE2-553C7CB36660}" presName="sibTrans" presStyleCnt="0"/>
      <dgm:spPr/>
    </dgm:pt>
    <dgm:pt modelId="{81FEE984-8539-4947-83EA-BC18636BCD68}" type="pres">
      <dgm:prSet presAssocID="{86514F6A-A086-47C0-9EAD-C0B3BCC9BF8E}" presName="node" presStyleLbl="node1" presStyleIdx="1" presStyleCnt="4" custLinFactNeighborX="-1359" custLinFactNeighborY="0">
        <dgm:presLayoutVars>
          <dgm:bulletEnabled val="1"/>
        </dgm:presLayoutVars>
      </dgm:prSet>
      <dgm:spPr/>
      <dgm:t>
        <a:bodyPr/>
        <a:lstStyle/>
        <a:p>
          <a:endParaRPr lang="en-US"/>
        </a:p>
      </dgm:t>
    </dgm:pt>
    <dgm:pt modelId="{A6E1E013-04FF-45B9-9BE2-8DEB1730A385}" type="pres">
      <dgm:prSet presAssocID="{667A04D4-4854-41BB-ADBD-D74DFAF0CB2F}" presName="sibTrans" presStyleCnt="0"/>
      <dgm:spPr/>
    </dgm:pt>
    <dgm:pt modelId="{451D99D5-D244-438D-95DC-DFDFEA848B05}" type="pres">
      <dgm:prSet presAssocID="{81DE8E28-F961-4741-AAAD-E2E29CF88E0B}" presName="node" presStyleLbl="node1" presStyleIdx="2" presStyleCnt="4">
        <dgm:presLayoutVars>
          <dgm:bulletEnabled val="1"/>
        </dgm:presLayoutVars>
      </dgm:prSet>
      <dgm:spPr/>
      <dgm:t>
        <a:bodyPr/>
        <a:lstStyle/>
        <a:p>
          <a:endParaRPr lang="en-US"/>
        </a:p>
      </dgm:t>
    </dgm:pt>
    <dgm:pt modelId="{6A32C282-09A5-4BD9-922E-B35CA78C8E3C}" type="pres">
      <dgm:prSet presAssocID="{37370BDB-2664-43C9-882E-DCD2E4A97762}" presName="sibTrans" presStyleCnt="0"/>
      <dgm:spPr/>
    </dgm:pt>
    <dgm:pt modelId="{0CDACA9F-B200-4D6B-951C-EF502530E0C3}" type="pres">
      <dgm:prSet presAssocID="{9FD57789-AF82-4401-B89D-698D9296FD34}" presName="node" presStyleLbl="node1" presStyleIdx="3" presStyleCnt="4">
        <dgm:presLayoutVars>
          <dgm:bulletEnabled val="1"/>
        </dgm:presLayoutVars>
      </dgm:prSet>
      <dgm:spPr/>
      <dgm:t>
        <a:bodyPr/>
        <a:lstStyle/>
        <a:p>
          <a:endParaRPr lang="en-US"/>
        </a:p>
      </dgm:t>
    </dgm:pt>
  </dgm:ptLst>
  <dgm:cxnLst>
    <dgm:cxn modelId="{5491D937-C352-4324-A896-5C924222C26E}" type="presOf" srcId="{D5E9609E-9E83-4336-A6F1-D6D93857FF60}" destId="{0CDACA9F-B200-4D6B-951C-EF502530E0C3}" srcOrd="0" destOrd="1" presId="urn:microsoft.com/office/officeart/2005/8/layout/hList6"/>
    <dgm:cxn modelId="{30A6A911-A929-4866-AD3E-BABEB0207868}" srcId="{6612D2B3-0909-4C77-B2C9-EDA481D425CA}" destId="{3AF9BCC5-8D0E-45DC-9FB0-38318B76C524}" srcOrd="0" destOrd="0" parTransId="{6AFD52BF-F8D0-4CB5-B418-057BFF68A339}" sibTransId="{B0E3ECAB-C95A-46AC-95A8-332FAB326099}"/>
    <dgm:cxn modelId="{08E85D38-1C92-4CDF-8498-2557D7B88992}" srcId="{6612D2B3-0909-4C77-B2C9-EDA481D425CA}" destId="{0DF8DEB9-8F30-4F7C-898C-F5A0EA17E97E}" srcOrd="1" destOrd="0" parTransId="{8118C0A2-0B70-47B0-B521-37750A955967}" sibTransId="{7D7A1830-84D0-4A17-A37E-3953087036FA}"/>
    <dgm:cxn modelId="{1365C28D-9C7E-4170-89F1-3F266AC18432}" type="presOf" srcId="{9FD57789-AF82-4401-B89D-698D9296FD34}" destId="{0CDACA9F-B200-4D6B-951C-EF502530E0C3}" srcOrd="0" destOrd="0" presId="urn:microsoft.com/office/officeart/2005/8/layout/hList6"/>
    <dgm:cxn modelId="{5658D8D7-9803-41B6-AEB0-7C3113D086E9}" type="presOf" srcId="{3AF9BCC5-8D0E-45DC-9FB0-38318B76C524}" destId="{21EEBBE7-482E-4E49-B6F5-6C01F4BAB5D1}" srcOrd="0" destOrd="1" presId="urn:microsoft.com/office/officeart/2005/8/layout/hList6"/>
    <dgm:cxn modelId="{1CB4C7FC-5B6F-41B9-9A60-DBE5BE67B889}" type="presOf" srcId="{6FA35DD7-9A3E-4E7E-ACF1-4DB759B837F0}" destId="{81FEE984-8539-4947-83EA-BC18636BCD68}" srcOrd="0" destOrd="3" presId="urn:microsoft.com/office/officeart/2005/8/layout/hList6"/>
    <dgm:cxn modelId="{00F2194E-1CDC-4068-A272-B1477F2B6DEF}" srcId="{9FD57789-AF82-4401-B89D-698D9296FD34}" destId="{D5E9609E-9E83-4336-A6F1-D6D93857FF60}" srcOrd="0" destOrd="0" parTransId="{52FCDFDC-AB44-4D8F-AEE3-AA891BD34858}" sibTransId="{49E7D1E0-374A-451E-9F77-716BDAE3C641}"/>
    <dgm:cxn modelId="{EC1D63D7-1EFC-4673-A826-5B9E6461DB25}" type="presOf" srcId="{6E080040-C397-434C-9FB3-B53A10B2E9C5}" destId="{9DBA88E1-D658-42A6-A67E-75265D53D812}" srcOrd="0" destOrd="0" presId="urn:microsoft.com/office/officeart/2005/8/layout/hList6"/>
    <dgm:cxn modelId="{F689FC81-FA41-4AC1-8735-852975202892}" type="presOf" srcId="{44F9FD50-30C1-489A-BC34-D1692BC13119}" destId="{451D99D5-D244-438D-95DC-DFDFEA848B05}" srcOrd="0" destOrd="2" presId="urn:microsoft.com/office/officeart/2005/8/layout/hList6"/>
    <dgm:cxn modelId="{09502206-06C9-446C-B1D5-351E4DA6E4A6}" srcId="{81DE8E28-F961-4741-AAAD-E2E29CF88E0B}" destId="{44F9FD50-30C1-489A-BC34-D1692BC13119}" srcOrd="1" destOrd="0" parTransId="{FB8CEC78-41DC-4DF4-BA2C-0CDBEF4712A6}" sibTransId="{4FD5D918-6772-42EF-9D97-E51EF562C58C}"/>
    <dgm:cxn modelId="{9EA2D294-E4A4-4E9A-817B-B086CC823DD4}" type="presOf" srcId="{D2ADE32F-ECEC-4CF2-A169-6942CF1A4E00}" destId="{451D99D5-D244-438D-95DC-DFDFEA848B05}" srcOrd="0" destOrd="1" presId="urn:microsoft.com/office/officeart/2005/8/layout/hList6"/>
    <dgm:cxn modelId="{BB372650-1650-4173-830D-836AA478AD30}" srcId="{6E080040-C397-434C-9FB3-B53A10B2E9C5}" destId="{9FD57789-AF82-4401-B89D-698D9296FD34}" srcOrd="3" destOrd="0" parTransId="{6C604CC4-00CC-4C46-9B46-C3E4A113EAEE}" sibTransId="{088D8D2A-8C93-4C74-8DC5-7115CF9FEE5C}"/>
    <dgm:cxn modelId="{00B0A171-3F82-4613-9061-DD3665FDCFFC}" srcId="{6E080040-C397-434C-9FB3-B53A10B2E9C5}" destId="{6612D2B3-0909-4C77-B2C9-EDA481D425CA}" srcOrd="0" destOrd="0" parTransId="{0C4BC251-69FF-4F82-8546-DA3356BE688E}" sibTransId="{93BF5F89-ACA2-40FC-BCE2-553C7CB36660}"/>
    <dgm:cxn modelId="{A08C6907-6182-4634-8220-9E28F6E3C911}" type="presOf" srcId="{81DE8E28-F961-4741-AAAD-E2E29CF88E0B}" destId="{451D99D5-D244-438D-95DC-DFDFEA848B05}" srcOrd="0" destOrd="0" presId="urn:microsoft.com/office/officeart/2005/8/layout/hList6"/>
    <dgm:cxn modelId="{E073B0CC-1E25-4113-A995-48A2F2E6BF2A}" srcId="{6E080040-C397-434C-9FB3-B53A10B2E9C5}" destId="{86514F6A-A086-47C0-9EAD-C0B3BCC9BF8E}" srcOrd="1" destOrd="0" parTransId="{615A23FA-6513-427F-A40A-BE0523D86117}" sibTransId="{667A04D4-4854-41BB-ADBD-D74DFAF0CB2F}"/>
    <dgm:cxn modelId="{6127B53E-55A5-4140-A6AA-DA9313C642F0}" type="presOf" srcId="{0DF8DEB9-8F30-4F7C-898C-F5A0EA17E97E}" destId="{21EEBBE7-482E-4E49-B6F5-6C01F4BAB5D1}" srcOrd="0" destOrd="2" presId="urn:microsoft.com/office/officeart/2005/8/layout/hList6"/>
    <dgm:cxn modelId="{99CF2166-AB1E-4168-95F3-9143AB598D8B}" srcId="{86514F6A-A086-47C0-9EAD-C0B3BCC9BF8E}" destId="{6FA35DD7-9A3E-4E7E-ACF1-4DB759B837F0}" srcOrd="2" destOrd="0" parTransId="{F7C55A33-3E19-4620-8231-93ED03818774}" sibTransId="{CE45CABA-79B2-4FA7-992E-3FB5AABFEB97}"/>
    <dgm:cxn modelId="{17B2F953-A7DE-4ADB-BFCA-EBD51AEF4CC8}" type="presOf" srcId="{86514F6A-A086-47C0-9EAD-C0B3BCC9BF8E}" destId="{81FEE984-8539-4947-83EA-BC18636BCD68}" srcOrd="0" destOrd="0" presId="urn:microsoft.com/office/officeart/2005/8/layout/hList6"/>
    <dgm:cxn modelId="{3FEC5DCC-08A0-4B90-98B5-1CE61D72EA3E}" srcId="{86514F6A-A086-47C0-9EAD-C0B3BCC9BF8E}" destId="{8C8D1F5A-0B09-4454-9958-FA0D462EA823}" srcOrd="0" destOrd="0" parTransId="{759C59AD-2BB8-46F3-97A2-2F53452F1445}" sibTransId="{248C815E-2A15-41BC-BDB6-3195B50780B8}"/>
    <dgm:cxn modelId="{FE409653-9C01-468C-A3DE-793118DD8187}" type="presOf" srcId="{8C8D1F5A-0B09-4454-9958-FA0D462EA823}" destId="{81FEE984-8539-4947-83EA-BC18636BCD68}" srcOrd="0" destOrd="1" presId="urn:microsoft.com/office/officeart/2005/8/layout/hList6"/>
    <dgm:cxn modelId="{235575CC-3CEE-4C5D-ABDE-5FACA1F1EDEB}" type="presOf" srcId="{701AF7A3-E195-4BC1-8E83-F33F247E52BD}" destId="{81FEE984-8539-4947-83EA-BC18636BCD68}" srcOrd="0" destOrd="2" presId="urn:microsoft.com/office/officeart/2005/8/layout/hList6"/>
    <dgm:cxn modelId="{79B1F308-A300-4439-94B0-4A0881281D7A}" type="presOf" srcId="{6612D2B3-0909-4C77-B2C9-EDA481D425CA}" destId="{21EEBBE7-482E-4E49-B6F5-6C01F4BAB5D1}" srcOrd="0" destOrd="0" presId="urn:microsoft.com/office/officeart/2005/8/layout/hList6"/>
    <dgm:cxn modelId="{697108B8-31EB-44EE-84DA-4DDCD179C241}" srcId="{81DE8E28-F961-4741-AAAD-E2E29CF88E0B}" destId="{D2ADE32F-ECEC-4CF2-A169-6942CF1A4E00}" srcOrd="0" destOrd="0" parTransId="{2B13587F-F304-402E-94CD-0426C6BB21B9}" sibTransId="{6FB85350-DEC2-48DB-AF44-695816109372}"/>
    <dgm:cxn modelId="{87249AFC-79D4-43A0-95A9-43BE19500B1E}" srcId="{6E080040-C397-434C-9FB3-B53A10B2E9C5}" destId="{81DE8E28-F961-4741-AAAD-E2E29CF88E0B}" srcOrd="2" destOrd="0" parTransId="{7D89F3D2-AD37-4452-9A95-8EDE4C169C47}" sibTransId="{37370BDB-2664-43C9-882E-DCD2E4A97762}"/>
    <dgm:cxn modelId="{E9C2F36D-1437-4548-93D5-6939E7535409}" srcId="{86514F6A-A086-47C0-9EAD-C0B3BCC9BF8E}" destId="{701AF7A3-E195-4BC1-8E83-F33F247E52BD}" srcOrd="1" destOrd="0" parTransId="{8F1B55D7-7184-4BAD-9FF3-90C53D67729B}" sibTransId="{6AFFCEAF-8891-4AE2-AD46-D437364E3EBE}"/>
    <dgm:cxn modelId="{8EF0D1F4-0E5C-4B1C-8F6B-B6F5DEAC4E7F}" type="presParOf" srcId="{9DBA88E1-D658-42A6-A67E-75265D53D812}" destId="{21EEBBE7-482E-4E49-B6F5-6C01F4BAB5D1}" srcOrd="0" destOrd="0" presId="urn:microsoft.com/office/officeart/2005/8/layout/hList6"/>
    <dgm:cxn modelId="{25ED7DF2-C90B-4439-9093-3B8C2478F32E}" type="presParOf" srcId="{9DBA88E1-D658-42A6-A67E-75265D53D812}" destId="{3119857A-5CFF-4E91-B9A5-B7C5576760AA}" srcOrd="1" destOrd="0" presId="urn:microsoft.com/office/officeart/2005/8/layout/hList6"/>
    <dgm:cxn modelId="{B5DF3DF5-3D7F-4A77-AC57-150E80D92905}" type="presParOf" srcId="{9DBA88E1-D658-42A6-A67E-75265D53D812}" destId="{81FEE984-8539-4947-83EA-BC18636BCD68}" srcOrd="2" destOrd="0" presId="urn:microsoft.com/office/officeart/2005/8/layout/hList6"/>
    <dgm:cxn modelId="{787941E2-1DF9-4068-9FF9-039F0875CC97}" type="presParOf" srcId="{9DBA88E1-D658-42A6-A67E-75265D53D812}" destId="{A6E1E013-04FF-45B9-9BE2-8DEB1730A385}" srcOrd="3" destOrd="0" presId="urn:microsoft.com/office/officeart/2005/8/layout/hList6"/>
    <dgm:cxn modelId="{7C01A0EB-2711-4330-8FF6-11EA5A770BDA}" type="presParOf" srcId="{9DBA88E1-D658-42A6-A67E-75265D53D812}" destId="{451D99D5-D244-438D-95DC-DFDFEA848B05}" srcOrd="4" destOrd="0" presId="urn:microsoft.com/office/officeart/2005/8/layout/hList6"/>
    <dgm:cxn modelId="{160977CF-3E14-4FE5-A1F4-A8F1B6B1ACC9}" type="presParOf" srcId="{9DBA88E1-D658-42A6-A67E-75265D53D812}" destId="{6A32C282-09A5-4BD9-922E-B35CA78C8E3C}" srcOrd="5" destOrd="0" presId="urn:microsoft.com/office/officeart/2005/8/layout/hList6"/>
    <dgm:cxn modelId="{96E101DF-FEC0-4CD0-A962-48D2215ED20C}" type="presParOf" srcId="{9DBA88E1-D658-42A6-A67E-75265D53D812}" destId="{0CDACA9F-B200-4D6B-951C-EF502530E0C3}"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9B266-6AD3-46B5-A934-3FF3BA7BA3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9C622F-A306-4E51-959C-A9A2C0A4A90A}">
      <dgm:prSet custT="1"/>
      <dgm:spPr/>
      <dgm:t>
        <a:bodyPr/>
        <a:lstStyle/>
        <a:p>
          <a:pPr rtl="0"/>
          <a:r>
            <a:rPr lang="en-US" sz="3200" b="1" dirty="0" smtClean="0">
              <a:latin typeface="Times New Roman" pitchFamily="18" charset="0"/>
              <a:cs typeface="Times New Roman" pitchFamily="18" charset="0"/>
            </a:rPr>
            <a:t>IOM Recommendations</a:t>
          </a:r>
          <a:endParaRPr lang="en-US" sz="3200" b="1" dirty="0">
            <a:latin typeface="Times New Roman" pitchFamily="18" charset="0"/>
            <a:cs typeface="Times New Roman" pitchFamily="18" charset="0"/>
          </a:endParaRPr>
        </a:p>
      </dgm:t>
    </dgm:pt>
    <dgm:pt modelId="{2BBDF966-B538-48F9-A6B3-6B638C548E67}" type="parTrans" cxnId="{7DD04068-FC7C-4281-A380-E1D6EC1C53C9}">
      <dgm:prSet/>
      <dgm:spPr/>
      <dgm:t>
        <a:bodyPr/>
        <a:lstStyle/>
        <a:p>
          <a:endParaRPr lang="en-US"/>
        </a:p>
      </dgm:t>
    </dgm:pt>
    <dgm:pt modelId="{FD785FB9-8F5A-403E-AA7B-C7BF104AF17E}" type="sibTrans" cxnId="{7DD04068-FC7C-4281-A380-E1D6EC1C53C9}">
      <dgm:prSet/>
      <dgm:spPr/>
      <dgm:t>
        <a:bodyPr/>
        <a:lstStyle/>
        <a:p>
          <a:endParaRPr lang="en-US"/>
        </a:p>
      </dgm:t>
    </dgm:pt>
    <dgm:pt modelId="{10951664-6B90-4EB9-BB3B-1326763108A4}" type="pres">
      <dgm:prSet presAssocID="{8199B266-6AD3-46B5-A934-3FF3BA7BA378}" presName="linear" presStyleCnt="0">
        <dgm:presLayoutVars>
          <dgm:animLvl val="lvl"/>
          <dgm:resizeHandles val="exact"/>
        </dgm:presLayoutVars>
      </dgm:prSet>
      <dgm:spPr/>
      <dgm:t>
        <a:bodyPr/>
        <a:lstStyle/>
        <a:p>
          <a:endParaRPr lang="en-US"/>
        </a:p>
      </dgm:t>
    </dgm:pt>
    <dgm:pt modelId="{2BBBF294-F328-4F49-B6AF-49C48733DDAD}" type="pres">
      <dgm:prSet presAssocID="{DE9C622F-A306-4E51-959C-A9A2C0A4A90A}" presName="parentText" presStyleLbl="node1" presStyleIdx="0" presStyleCnt="1" custLinFactNeighborX="3880" custLinFactNeighborY="-179">
        <dgm:presLayoutVars>
          <dgm:chMax val="0"/>
          <dgm:bulletEnabled val="1"/>
        </dgm:presLayoutVars>
      </dgm:prSet>
      <dgm:spPr/>
      <dgm:t>
        <a:bodyPr/>
        <a:lstStyle/>
        <a:p>
          <a:endParaRPr lang="en-US"/>
        </a:p>
      </dgm:t>
    </dgm:pt>
  </dgm:ptLst>
  <dgm:cxnLst>
    <dgm:cxn modelId="{0B120AD7-1AAB-431E-B2C7-990D2793EC6B}" type="presOf" srcId="{8199B266-6AD3-46B5-A934-3FF3BA7BA378}" destId="{10951664-6B90-4EB9-BB3B-1326763108A4}" srcOrd="0" destOrd="0" presId="urn:microsoft.com/office/officeart/2005/8/layout/vList2"/>
    <dgm:cxn modelId="{787CF958-1C54-4F46-AD02-482486D06261}" type="presOf" srcId="{DE9C622F-A306-4E51-959C-A9A2C0A4A90A}" destId="{2BBBF294-F328-4F49-B6AF-49C48733DDAD}" srcOrd="0" destOrd="0" presId="urn:microsoft.com/office/officeart/2005/8/layout/vList2"/>
    <dgm:cxn modelId="{7DD04068-FC7C-4281-A380-E1D6EC1C53C9}" srcId="{8199B266-6AD3-46B5-A934-3FF3BA7BA378}" destId="{DE9C622F-A306-4E51-959C-A9A2C0A4A90A}" srcOrd="0" destOrd="0" parTransId="{2BBDF966-B538-48F9-A6B3-6B638C548E67}" sibTransId="{FD785FB9-8F5A-403E-AA7B-C7BF104AF17E}"/>
    <dgm:cxn modelId="{655EDBBD-FAB5-4934-AD5E-C89816DD9EB2}" type="presParOf" srcId="{10951664-6B90-4EB9-BB3B-1326763108A4}" destId="{2BBBF294-F328-4F49-B6AF-49C48733DDA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030374-2DC4-4B20-BE19-D0347425F8EE}" type="doc">
      <dgm:prSet loTypeId="urn:microsoft.com/office/officeart/2005/8/layout/arrow5" loCatId="process" qsTypeId="urn:microsoft.com/office/officeart/2005/8/quickstyle/simple1" qsCatId="simple" csTypeId="urn:microsoft.com/office/officeart/2005/8/colors/colorful1" csCatId="colorful" phldr="1"/>
      <dgm:spPr/>
      <dgm:t>
        <a:bodyPr/>
        <a:lstStyle/>
        <a:p>
          <a:endParaRPr lang="en-US"/>
        </a:p>
      </dgm:t>
    </dgm:pt>
    <dgm:pt modelId="{D5F93D00-2A2B-487B-98DA-CF416BAB2D15}">
      <dgm:prSet phldrT="[Text]"/>
      <dgm:spPr/>
      <dgm:t>
        <a:bodyPr/>
        <a:lstStyle/>
        <a:p>
          <a:r>
            <a:rPr lang="en-US" dirty="0" smtClean="0"/>
            <a:t>51%</a:t>
          </a:r>
          <a:endParaRPr lang="en-US" dirty="0"/>
        </a:p>
      </dgm:t>
    </dgm:pt>
    <dgm:pt modelId="{8FA7A202-D19C-4D33-9136-19CD1C8CC456}" type="parTrans" cxnId="{5C77CCC4-FEED-48A1-AAD1-0C75778E6260}">
      <dgm:prSet/>
      <dgm:spPr/>
      <dgm:t>
        <a:bodyPr/>
        <a:lstStyle/>
        <a:p>
          <a:endParaRPr lang="en-US"/>
        </a:p>
      </dgm:t>
    </dgm:pt>
    <dgm:pt modelId="{D8F7AB71-D548-4D78-BED4-D20AE197808A}" type="sibTrans" cxnId="{5C77CCC4-FEED-48A1-AAD1-0C75778E6260}">
      <dgm:prSet/>
      <dgm:spPr/>
      <dgm:t>
        <a:bodyPr/>
        <a:lstStyle/>
        <a:p>
          <a:endParaRPr lang="en-US"/>
        </a:p>
      </dgm:t>
    </dgm:pt>
    <dgm:pt modelId="{1F75265E-937F-4E0E-87D7-C0E740672A0F}">
      <dgm:prSet phldrT="[Text]"/>
      <dgm:spPr/>
      <dgm:t>
        <a:bodyPr/>
        <a:lstStyle/>
        <a:p>
          <a:r>
            <a:rPr lang="en-US" dirty="0" smtClean="0"/>
            <a:t>80%</a:t>
          </a:r>
          <a:endParaRPr lang="en-US" dirty="0"/>
        </a:p>
      </dgm:t>
    </dgm:pt>
    <dgm:pt modelId="{B8FE2A5E-9BB0-4F53-9B5E-1665AFEF0139}" type="parTrans" cxnId="{CB3FADAD-C7ED-4B09-BD13-765DE8E8045A}">
      <dgm:prSet/>
      <dgm:spPr/>
      <dgm:t>
        <a:bodyPr/>
        <a:lstStyle/>
        <a:p>
          <a:endParaRPr lang="en-US"/>
        </a:p>
      </dgm:t>
    </dgm:pt>
    <dgm:pt modelId="{4BE79DFC-8F03-43E9-AA35-2F27D2970C29}" type="sibTrans" cxnId="{CB3FADAD-C7ED-4B09-BD13-765DE8E8045A}">
      <dgm:prSet/>
      <dgm:spPr/>
      <dgm:t>
        <a:bodyPr/>
        <a:lstStyle/>
        <a:p>
          <a:endParaRPr lang="en-US"/>
        </a:p>
      </dgm:t>
    </dgm:pt>
    <dgm:pt modelId="{5FAE10CE-61CB-42AA-82C7-C20FECCF2D3E}" type="pres">
      <dgm:prSet presAssocID="{20030374-2DC4-4B20-BE19-D0347425F8EE}" presName="diagram" presStyleCnt="0">
        <dgm:presLayoutVars>
          <dgm:dir/>
          <dgm:resizeHandles val="exact"/>
        </dgm:presLayoutVars>
      </dgm:prSet>
      <dgm:spPr/>
      <dgm:t>
        <a:bodyPr/>
        <a:lstStyle/>
        <a:p>
          <a:endParaRPr lang="en-US"/>
        </a:p>
      </dgm:t>
    </dgm:pt>
    <dgm:pt modelId="{6B1CE7A0-9A3C-4D41-83E4-5EF753F77D46}" type="pres">
      <dgm:prSet presAssocID="{D5F93D00-2A2B-487B-98DA-CF416BAB2D15}" presName="arrow" presStyleLbl="node1" presStyleIdx="0" presStyleCnt="2">
        <dgm:presLayoutVars>
          <dgm:bulletEnabled val="1"/>
        </dgm:presLayoutVars>
      </dgm:prSet>
      <dgm:spPr/>
      <dgm:t>
        <a:bodyPr/>
        <a:lstStyle/>
        <a:p>
          <a:endParaRPr lang="en-US"/>
        </a:p>
      </dgm:t>
    </dgm:pt>
    <dgm:pt modelId="{48EA75B8-11CB-466E-B2CB-B59E35F6C2B5}" type="pres">
      <dgm:prSet presAssocID="{1F75265E-937F-4E0E-87D7-C0E740672A0F}" presName="arrow" presStyleLbl="node1" presStyleIdx="1" presStyleCnt="2">
        <dgm:presLayoutVars>
          <dgm:bulletEnabled val="1"/>
        </dgm:presLayoutVars>
      </dgm:prSet>
      <dgm:spPr/>
      <dgm:t>
        <a:bodyPr/>
        <a:lstStyle/>
        <a:p>
          <a:endParaRPr lang="en-US"/>
        </a:p>
      </dgm:t>
    </dgm:pt>
  </dgm:ptLst>
  <dgm:cxnLst>
    <dgm:cxn modelId="{2021C9F0-86B8-4D55-9DC0-778125EA8780}" type="presOf" srcId="{20030374-2DC4-4B20-BE19-D0347425F8EE}" destId="{5FAE10CE-61CB-42AA-82C7-C20FECCF2D3E}" srcOrd="0" destOrd="0" presId="urn:microsoft.com/office/officeart/2005/8/layout/arrow5"/>
    <dgm:cxn modelId="{CB3FADAD-C7ED-4B09-BD13-765DE8E8045A}" srcId="{20030374-2DC4-4B20-BE19-D0347425F8EE}" destId="{1F75265E-937F-4E0E-87D7-C0E740672A0F}" srcOrd="1" destOrd="0" parTransId="{B8FE2A5E-9BB0-4F53-9B5E-1665AFEF0139}" sibTransId="{4BE79DFC-8F03-43E9-AA35-2F27D2970C29}"/>
    <dgm:cxn modelId="{26C76DEE-940D-4EA6-8222-275ACAEF76F1}" type="presOf" srcId="{D5F93D00-2A2B-487B-98DA-CF416BAB2D15}" destId="{6B1CE7A0-9A3C-4D41-83E4-5EF753F77D46}" srcOrd="0" destOrd="0" presId="urn:microsoft.com/office/officeart/2005/8/layout/arrow5"/>
    <dgm:cxn modelId="{3996AC80-D1E7-492B-B91E-644E4D7F0098}" type="presOf" srcId="{1F75265E-937F-4E0E-87D7-C0E740672A0F}" destId="{48EA75B8-11CB-466E-B2CB-B59E35F6C2B5}" srcOrd="0" destOrd="0" presId="urn:microsoft.com/office/officeart/2005/8/layout/arrow5"/>
    <dgm:cxn modelId="{5C77CCC4-FEED-48A1-AAD1-0C75778E6260}" srcId="{20030374-2DC4-4B20-BE19-D0347425F8EE}" destId="{D5F93D00-2A2B-487B-98DA-CF416BAB2D15}" srcOrd="0" destOrd="0" parTransId="{8FA7A202-D19C-4D33-9136-19CD1C8CC456}" sibTransId="{D8F7AB71-D548-4D78-BED4-D20AE197808A}"/>
    <dgm:cxn modelId="{FBE9583C-1722-424E-BF4C-CB99601918A4}" type="presParOf" srcId="{5FAE10CE-61CB-42AA-82C7-C20FECCF2D3E}" destId="{6B1CE7A0-9A3C-4D41-83E4-5EF753F77D46}" srcOrd="0" destOrd="0" presId="urn:microsoft.com/office/officeart/2005/8/layout/arrow5"/>
    <dgm:cxn modelId="{4BEF9A76-0CDA-4DC4-A192-2AFC42A6C029}" type="presParOf" srcId="{5FAE10CE-61CB-42AA-82C7-C20FECCF2D3E}" destId="{48EA75B8-11CB-466E-B2CB-B59E35F6C2B5}"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C54EB4-3668-460D-9D26-6FDF377B4AE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EFD90AA-3695-420B-B06F-01D16C20DE40}">
      <dgm:prSet phldrT="[Text]"/>
      <dgm:spPr/>
      <dgm:t>
        <a:bodyPr/>
        <a:lstStyle/>
        <a:p>
          <a:r>
            <a:rPr lang="en-US" dirty="0" smtClean="0">
              <a:solidFill>
                <a:schemeClr val="tx1"/>
              </a:solidFill>
            </a:rPr>
            <a:t>Increase proportion of nurses with a BSN degree to 80% by 2020</a:t>
          </a:r>
          <a:endParaRPr lang="en-US" dirty="0"/>
        </a:p>
      </dgm:t>
    </dgm:pt>
    <dgm:pt modelId="{B50D254E-5E3C-47E4-8EB7-788CE27B759B}" type="parTrans" cxnId="{55A50F63-AE5C-4CF5-ADE4-D84A8B7622AA}">
      <dgm:prSet/>
      <dgm:spPr/>
      <dgm:t>
        <a:bodyPr/>
        <a:lstStyle/>
        <a:p>
          <a:endParaRPr lang="en-US"/>
        </a:p>
      </dgm:t>
    </dgm:pt>
    <dgm:pt modelId="{15CF22DF-CA43-48D6-8D0E-72C36C9A67F1}" type="sibTrans" cxnId="{55A50F63-AE5C-4CF5-ADE4-D84A8B7622AA}">
      <dgm:prSet/>
      <dgm:spPr/>
      <dgm:t>
        <a:bodyPr/>
        <a:lstStyle/>
        <a:p>
          <a:endParaRPr lang="en-US"/>
        </a:p>
      </dgm:t>
    </dgm:pt>
    <dgm:pt modelId="{4C4CDAEF-1688-419D-8C94-6E93272465E1}">
      <dgm:prSet phldrT="[Text]"/>
      <dgm:spPr/>
      <dgm:t>
        <a:bodyPr/>
        <a:lstStyle/>
        <a:p>
          <a:r>
            <a:rPr lang="en-US" dirty="0" smtClean="0"/>
            <a:t>Identify barriers and challenges</a:t>
          </a:r>
          <a:endParaRPr lang="en-US" dirty="0"/>
        </a:p>
      </dgm:t>
    </dgm:pt>
    <dgm:pt modelId="{503F0044-16A6-4AB0-B644-7C429717FF9F}" type="parTrans" cxnId="{6D6E5E42-1EB5-4ECF-8922-0A0225505A1A}">
      <dgm:prSet/>
      <dgm:spPr/>
      <dgm:t>
        <a:bodyPr/>
        <a:lstStyle/>
        <a:p>
          <a:endParaRPr lang="en-US"/>
        </a:p>
      </dgm:t>
    </dgm:pt>
    <dgm:pt modelId="{56F57A0A-C434-48BA-9D21-1F718DB5F681}" type="sibTrans" cxnId="{6D6E5E42-1EB5-4ECF-8922-0A0225505A1A}">
      <dgm:prSet/>
      <dgm:spPr/>
      <dgm:t>
        <a:bodyPr/>
        <a:lstStyle/>
        <a:p>
          <a:endParaRPr lang="en-US"/>
        </a:p>
      </dgm:t>
    </dgm:pt>
    <dgm:pt modelId="{A9607EE2-DE51-40B5-A5CB-668A9322A642}">
      <dgm:prSet phldrT="[Text]"/>
      <dgm:spPr/>
      <dgm:t>
        <a:bodyPr/>
        <a:lstStyle/>
        <a:p>
          <a:r>
            <a:rPr lang="en-US" dirty="0" smtClean="0">
              <a:solidFill>
                <a:schemeClr val="tx1"/>
              </a:solidFill>
            </a:rPr>
            <a:t>Double the number of nurses with a doctorate by 2020</a:t>
          </a:r>
          <a:endParaRPr lang="en-US" dirty="0"/>
        </a:p>
      </dgm:t>
    </dgm:pt>
    <dgm:pt modelId="{15B6690F-77C3-4119-8FFE-E6D15593A361}" type="parTrans" cxnId="{DEE8B331-E9BE-4A1B-B1E6-4FFAFF3DE3B9}">
      <dgm:prSet/>
      <dgm:spPr/>
      <dgm:t>
        <a:bodyPr/>
        <a:lstStyle/>
        <a:p>
          <a:endParaRPr lang="en-US"/>
        </a:p>
      </dgm:t>
    </dgm:pt>
    <dgm:pt modelId="{6DE7F357-7820-4778-BC8B-B3C18C9CF8B7}" type="sibTrans" cxnId="{DEE8B331-E9BE-4A1B-B1E6-4FFAFF3DE3B9}">
      <dgm:prSet/>
      <dgm:spPr/>
      <dgm:t>
        <a:bodyPr/>
        <a:lstStyle/>
        <a:p>
          <a:endParaRPr lang="en-US"/>
        </a:p>
      </dgm:t>
    </dgm:pt>
    <dgm:pt modelId="{A0EB7A68-252E-4211-8C6E-57AB4A90DD4A}">
      <dgm:prSet phldrT="[Text]"/>
      <dgm:spPr/>
      <dgm:t>
        <a:bodyPr/>
        <a:lstStyle/>
        <a:p>
          <a:r>
            <a:rPr lang="en-US" dirty="0" smtClean="0"/>
            <a:t>Availability of nurses educated at the doctoral level impacts nursing education and practice</a:t>
          </a:r>
          <a:endParaRPr lang="en-US" dirty="0"/>
        </a:p>
      </dgm:t>
    </dgm:pt>
    <dgm:pt modelId="{9F16460C-4691-4198-8AA2-42CEB88102E6}" type="parTrans" cxnId="{7C7D92B1-DC4A-4FEA-8881-AB697B287F73}">
      <dgm:prSet/>
      <dgm:spPr/>
      <dgm:t>
        <a:bodyPr/>
        <a:lstStyle/>
        <a:p>
          <a:endParaRPr lang="en-US"/>
        </a:p>
      </dgm:t>
    </dgm:pt>
    <dgm:pt modelId="{AB56B46F-5EF0-42A3-B197-BBC8A4AE6AE6}" type="sibTrans" cxnId="{7C7D92B1-DC4A-4FEA-8881-AB697B287F73}">
      <dgm:prSet/>
      <dgm:spPr/>
      <dgm:t>
        <a:bodyPr/>
        <a:lstStyle/>
        <a:p>
          <a:endParaRPr lang="en-US"/>
        </a:p>
      </dgm:t>
    </dgm:pt>
    <dgm:pt modelId="{74572908-5CF1-480B-8984-2D1EEA48433E}">
      <dgm:prSet phldrT="[Text]"/>
      <dgm:spPr/>
      <dgm:t>
        <a:bodyPr/>
        <a:lstStyle/>
        <a:p>
          <a:r>
            <a:rPr lang="en-US" dirty="0" smtClean="0"/>
            <a:t>Explore nursing educational opportunities for nurses seeking advanced degrees in nursing education</a:t>
          </a:r>
          <a:endParaRPr lang="en-US" dirty="0"/>
        </a:p>
      </dgm:t>
    </dgm:pt>
    <dgm:pt modelId="{78B2D80D-30EE-480D-BE26-CA54A01DC4B1}" type="parTrans" cxnId="{198F0529-997B-4C55-A181-33E47333B5E8}">
      <dgm:prSet/>
      <dgm:spPr/>
      <dgm:t>
        <a:bodyPr/>
        <a:lstStyle/>
        <a:p>
          <a:endParaRPr lang="en-US"/>
        </a:p>
      </dgm:t>
    </dgm:pt>
    <dgm:pt modelId="{F25B456A-8457-4723-B060-FEBE01BFCD15}" type="sibTrans" cxnId="{198F0529-997B-4C55-A181-33E47333B5E8}">
      <dgm:prSet/>
      <dgm:spPr/>
      <dgm:t>
        <a:bodyPr/>
        <a:lstStyle/>
        <a:p>
          <a:endParaRPr lang="en-US"/>
        </a:p>
      </dgm:t>
    </dgm:pt>
    <dgm:pt modelId="{844D794B-242F-4DB5-8DF3-785FA0507AE4}">
      <dgm:prSet phldrT="[Text]"/>
      <dgm:spPr/>
      <dgm:t>
        <a:bodyPr/>
        <a:lstStyle/>
        <a:p>
          <a:r>
            <a:rPr lang="en-US" dirty="0" smtClean="0"/>
            <a:t>Make recommendations to improve access and increase number of BSNs</a:t>
          </a:r>
          <a:endParaRPr lang="en-US" dirty="0"/>
        </a:p>
      </dgm:t>
    </dgm:pt>
    <dgm:pt modelId="{59862A19-07B1-41E8-86D3-7DF5B27E1662}" type="parTrans" cxnId="{33407EAD-9F0C-4870-97D8-78D1ABFBE610}">
      <dgm:prSet/>
      <dgm:spPr/>
      <dgm:t>
        <a:bodyPr/>
        <a:lstStyle/>
        <a:p>
          <a:endParaRPr lang="en-US"/>
        </a:p>
      </dgm:t>
    </dgm:pt>
    <dgm:pt modelId="{4D70C87B-8B89-48F6-AECF-D99B3B43B57B}" type="sibTrans" cxnId="{33407EAD-9F0C-4870-97D8-78D1ABFBE610}">
      <dgm:prSet/>
      <dgm:spPr/>
      <dgm:t>
        <a:bodyPr/>
        <a:lstStyle/>
        <a:p>
          <a:endParaRPr lang="en-US"/>
        </a:p>
      </dgm:t>
    </dgm:pt>
    <dgm:pt modelId="{62B397B7-4D17-4471-B370-8454F5F8B726}">
      <dgm:prSet phldrT="[Text]"/>
      <dgm:spPr/>
      <dgm:t>
        <a:bodyPr/>
        <a:lstStyle/>
        <a:p>
          <a:r>
            <a:rPr lang="en-US" dirty="0" smtClean="0"/>
            <a:t>Identify programs with effective outcomes </a:t>
          </a:r>
          <a:endParaRPr lang="en-US" dirty="0"/>
        </a:p>
      </dgm:t>
    </dgm:pt>
    <dgm:pt modelId="{84195DAF-9198-4137-B68F-0ED206BF8848}" type="parTrans" cxnId="{609E14BC-8945-4F71-A608-812AA64ADDC7}">
      <dgm:prSet/>
      <dgm:spPr/>
      <dgm:t>
        <a:bodyPr/>
        <a:lstStyle/>
        <a:p>
          <a:endParaRPr lang="en-US"/>
        </a:p>
      </dgm:t>
    </dgm:pt>
    <dgm:pt modelId="{DD54A62B-3936-477A-9598-D6604ACEF81A}" type="sibTrans" cxnId="{609E14BC-8945-4F71-A608-812AA64ADDC7}">
      <dgm:prSet/>
      <dgm:spPr/>
      <dgm:t>
        <a:bodyPr/>
        <a:lstStyle/>
        <a:p>
          <a:endParaRPr lang="en-US"/>
        </a:p>
      </dgm:t>
    </dgm:pt>
    <dgm:pt modelId="{88F987E8-6212-4C61-A78B-331A41097D11}" type="pres">
      <dgm:prSet presAssocID="{0AC54EB4-3668-460D-9D26-6FDF377B4AEC}" presName="Name0" presStyleCnt="0">
        <dgm:presLayoutVars>
          <dgm:dir/>
          <dgm:animLvl val="lvl"/>
          <dgm:resizeHandles/>
        </dgm:presLayoutVars>
      </dgm:prSet>
      <dgm:spPr/>
      <dgm:t>
        <a:bodyPr/>
        <a:lstStyle/>
        <a:p>
          <a:endParaRPr lang="en-US"/>
        </a:p>
      </dgm:t>
    </dgm:pt>
    <dgm:pt modelId="{02F2494D-B35D-42B6-AC52-010CC8CB514A}" type="pres">
      <dgm:prSet presAssocID="{FEFD90AA-3695-420B-B06F-01D16C20DE40}" presName="linNode" presStyleCnt="0"/>
      <dgm:spPr/>
    </dgm:pt>
    <dgm:pt modelId="{ACFC8463-9513-4AD1-9418-ED52B03D0AE1}" type="pres">
      <dgm:prSet presAssocID="{FEFD90AA-3695-420B-B06F-01D16C20DE40}" presName="parentShp" presStyleLbl="node1" presStyleIdx="0" presStyleCnt="2" custScaleY="63714">
        <dgm:presLayoutVars>
          <dgm:bulletEnabled val="1"/>
        </dgm:presLayoutVars>
      </dgm:prSet>
      <dgm:spPr/>
      <dgm:t>
        <a:bodyPr/>
        <a:lstStyle/>
        <a:p>
          <a:endParaRPr lang="en-US"/>
        </a:p>
      </dgm:t>
    </dgm:pt>
    <dgm:pt modelId="{1ED76F40-4280-4A5A-B999-F679ECDAABC3}" type="pres">
      <dgm:prSet presAssocID="{FEFD90AA-3695-420B-B06F-01D16C20DE40}" presName="childShp" presStyleLbl="bgAccFollowNode1" presStyleIdx="0" presStyleCnt="2" custScaleY="65043">
        <dgm:presLayoutVars>
          <dgm:bulletEnabled val="1"/>
        </dgm:presLayoutVars>
      </dgm:prSet>
      <dgm:spPr/>
      <dgm:t>
        <a:bodyPr/>
        <a:lstStyle/>
        <a:p>
          <a:endParaRPr lang="en-US"/>
        </a:p>
      </dgm:t>
    </dgm:pt>
    <dgm:pt modelId="{B8289811-213E-4D6D-B1F3-16FB25E6A17B}" type="pres">
      <dgm:prSet presAssocID="{15CF22DF-CA43-48D6-8D0E-72C36C9A67F1}" presName="spacing" presStyleCnt="0"/>
      <dgm:spPr/>
    </dgm:pt>
    <dgm:pt modelId="{31663D26-EBD7-45E9-AB11-7FD0CCF68B36}" type="pres">
      <dgm:prSet presAssocID="{A9607EE2-DE51-40B5-A5CB-668A9322A642}" presName="linNode" presStyleCnt="0"/>
      <dgm:spPr/>
    </dgm:pt>
    <dgm:pt modelId="{4FC07933-8CF6-4402-8D09-6AB8041D7405}" type="pres">
      <dgm:prSet presAssocID="{A9607EE2-DE51-40B5-A5CB-668A9322A642}" presName="parentShp" presStyleLbl="node1" presStyleIdx="1" presStyleCnt="2">
        <dgm:presLayoutVars>
          <dgm:bulletEnabled val="1"/>
        </dgm:presLayoutVars>
      </dgm:prSet>
      <dgm:spPr/>
      <dgm:t>
        <a:bodyPr/>
        <a:lstStyle/>
        <a:p>
          <a:endParaRPr lang="en-US"/>
        </a:p>
      </dgm:t>
    </dgm:pt>
    <dgm:pt modelId="{228B9B7C-AB7E-4B85-B13F-18D9C788E221}" type="pres">
      <dgm:prSet presAssocID="{A9607EE2-DE51-40B5-A5CB-668A9322A642}" presName="childShp" presStyleLbl="bgAccFollowNode1" presStyleIdx="1" presStyleCnt="2">
        <dgm:presLayoutVars>
          <dgm:bulletEnabled val="1"/>
        </dgm:presLayoutVars>
      </dgm:prSet>
      <dgm:spPr/>
      <dgm:t>
        <a:bodyPr/>
        <a:lstStyle/>
        <a:p>
          <a:endParaRPr lang="en-US"/>
        </a:p>
      </dgm:t>
    </dgm:pt>
  </dgm:ptLst>
  <dgm:cxnLst>
    <dgm:cxn modelId="{081841B8-C848-4175-876E-3C3665537423}" type="presOf" srcId="{62B397B7-4D17-4471-B370-8454F5F8B726}" destId="{1ED76F40-4280-4A5A-B999-F679ECDAABC3}" srcOrd="0" destOrd="2" presId="urn:microsoft.com/office/officeart/2005/8/layout/vList6"/>
    <dgm:cxn modelId="{DEE8B331-E9BE-4A1B-B1E6-4FFAFF3DE3B9}" srcId="{0AC54EB4-3668-460D-9D26-6FDF377B4AEC}" destId="{A9607EE2-DE51-40B5-A5CB-668A9322A642}" srcOrd="1" destOrd="0" parTransId="{15B6690F-77C3-4119-8FFE-E6D15593A361}" sibTransId="{6DE7F357-7820-4778-BC8B-B3C18C9CF8B7}"/>
    <dgm:cxn modelId="{6D6E5E42-1EB5-4ECF-8922-0A0225505A1A}" srcId="{FEFD90AA-3695-420B-B06F-01D16C20DE40}" destId="{4C4CDAEF-1688-419D-8C94-6E93272465E1}" srcOrd="0" destOrd="0" parTransId="{503F0044-16A6-4AB0-B644-7C429717FF9F}" sibTransId="{56F57A0A-C434-48BA-9D21-1F718DB5F681}"/>
    <dgm:cxn modelId="{42C02C70-1A36-4936-A737-05F71C3979DA}" type="presOf" srcId="{A9607EE2-DE51-40B5-A5CB-668A9322A642}" destId="{4FC07933-8CF6-4402-8D09-6AB8041D7405}" srcOrd="0" destOrd="0" presId="urn:microsoft.com/office/officeart/2005/8/layout/vList6"/>
    <dgm:cxn modelId="{55A50F63-AE5C-4CF5-ADE4-D84A8B7622AA}" srcId="{0AC54EB4-3668-460D-9D26-6FDF377B4AEC}" destId="{FEFD90AA-3695-420B-B06F-01D16C20DE40}" srcOrd="0" destOrd="0" parTransId="{B50D254E-5E3C-47E4-8EB7-788CE27B759B}" sibTransId="{15CF22DF-CA43-48D6-8D0E-72C36C9A67F1}"/>
    <dgm:cxn modelId="{609E14BC-8945-4F71-A608-812AA64ADDC7}" srcId="{FEFD90AA-3695-420B-B06F-01D16C20DE40}" destId="{62B397B7-4D17-4471-B370-8454F5F8B726}" srcOrd="2" destOrd="0" parTransId="{84195DAF-9198-4137-B68F-0ED206BF8848}" sibTransId="{DD54A62B-3936-477A-9598-D6604ACEF81A}"/>
    <dgm:cxn modelId="{D7EA0FB5-A125-45DA-B547-90941A968A9A}" type="presOf" srcId="{4C4CDAEF-1688-419D-8C94-6E93272465E1}" destId="{1ED76F40-4280-4A5A-B999-F679ECDAABC3}" srcOrd="0" destOrd="0" presId="urn:microsoft.com/office/officeart/2005/8/layout/vList6"/>
    <dgm:cxn modelId="{551497E2-E43D-4A7A-8BD2-DFCF356A3F4D}" type="presOf" srcId="{A0EB7A68-252E-4211-8C6E-57AB4A90DD4A}" destId="{228B9B7C-AB7E-4B85-B13F-18D9C788E221}" srcOrd="0" destOrd="0" presId="urn:microsoft.com/office/officeart/2005/8/layout/vList6"/>
    <dgm:cxn modelId="{198F0529-997B-4C55-A181-33E47333B5E8}" srcId="{A9607EE2-DE51-40B5-A5CB-668A9322A642}" destId="{74572908-5CF1-480B-8984-2D1EEA48433E}" srcOrd="1" destOrd="0" parTransId="{78B2D80D-30EE-480D-BE26-CA54A01DC4B1}" sibTransId="{F25B456A-8457-4723-B060-FEBE01BFCD15}"/>
    <dgm:cxn modelId="{4820266F-F501-4E87-BDD9-13A2D072118B}" type="presOf" srcId="{844D794B-242F-4DB5-8DF3-785FA0507AE4}" destId="{1ED76F40-4280-4A5A-B999-F679ECDAABC3}" srcOrd="0" destOrd="1" presId="urn:microsoft.com/office/officeart/2005/8/layout/vList6"/>
    <dgm:cxn modelId="{A25732FB-94B8-4C73-A2BB-42DC900A8571}" type="presOf" srcId="{FEFD90AA-3695-420B-B06F-01D16C20DE40}" destId="{ACFC8463-9513-4AD1-9418-ED52B03D0AE1}" srcOrd="0" destOrd="0" presId="urn:microsoft.com/office/officeart/2005/8/layout/vList6"/>
    <dgm:cxn modelId="{33407EAD-9F0C-4870-97D8-78D1ABFBE610}" srcId="{FEFD90AA-3695-420B-B06F-01D16C20DE40}" destId="{844D794B-242F-4DB5-8DF3-785FA0507AE4}" srcOrd="1" destOrd="0" parTransId="{59862A19-07B1-41E8-86D3-7DF5B27E1662}" sibTransId="{4D70C87B-8B89-48F6-AECF-D99B3B43B57B}"/>
    <dgm:cxn modelId="{7C7D92B1-DC4A-4FEA-8881-AB697B287F73}" srcId="{A9607EE2-DE51-40B5-A5CB-668A9322A642}" destId="{A0EB7A68-252E-4211-8C6E-57AB4A90DD4A}" srcOrd="0" destOrd="0" parTransId="{9F16460C-4691-4198-8AA2-42CEB88102E6}" sibTransId="{AB56B46F-5EF0-42A3-B197-BBC8A4AE6AE6}"/>
    <dgm:cxn modelId="{E065818A-78A5-452F-AE2C-057422BB2628}" type="presOf" srcId="{74572908-5CF1-480B-8984-2D1EEA48433E}" destId="{228B9B7C-AB7E-4B85-B13F-18D9C788E221}" srcOrd="0" destOrd="1" presId="urn:microsoft.com/office/officeart/2005/8/layout/vList6"/>
    <dgm:cxn modelId="{BA17EF18-41F7-4646-81A9-F560C97DFCDF}" type="presOf" srcId="{0AC54EB4-3668-460D-9D26-6FDF377B4AEC}" destId="{88F987E8-6212-4C61-A78B-331A41097D11}" srcOrd="0" destOrd="0" presId="urn:microsoft.com/office/officeart/2005/8/layout/vList6"/>
    <dgm:cxn modelId="{FC465B5D-1D92-4FA3-85A5-66013CB2A8AF}" type="presParOf" srcId="{88F987E8-6212-4C61-A78B-331A41097D11}" destId="{02F2494D-B35D-42B6-AC52-010CC8CB514A}" srcOrd="0" destOrd="0" presId="urn:microsoft.com/office/officeart/2005/8/layout/vList6"/>
    <dgm:cxn modelId="{7EA2A352-B55C-4BED-9243-8F76EF10672E}" type="presParOf" srcId="{02F2494D-B35D-42B6-AC52-010CC8CB514A}" destId="{ACFC8463-9513-4AD1-9418-ED52B03D0AE1}" srcOrd="0" destOrd="0" presId="urn:microsoft.com/office/officeart/2005/8/layout/vList6"/>
    <dgm:cxn modelId="{4FDF4D85-2D70-435B-AD09-688C131F3B54}" type="presParOf" srcId="{02F2494D-B35D-42B6-AC52-010CC8CB514A}" destId="{1ED76F40-4280-4A5A-B999-F679ECDAABC3}" srcOrd="1" destOrd="0" presId="urn:microsoft.com/office/officeart/2005/8/layout/vList6"/>
    <dgm:cxn modelId="{FE3AD9CB-BF73-4C60-AA3C-2F68D330055F}" type="presParOf" srcId="{88F987E8-6212-4C61-A78B-331A41097D11}" destId="{B8289811-213E-4D6D-B1F3-16FB25E6A17B}" srcOrd="1" destOrd="0" presId="urn:microsoft.com/office/officeart/2005/8/layout/vList6"/>
    <dgm:cxn modelId="{4E644E62-BF18-45D3-B064-A3444B86D6F8}" type="presParOf" srcId="{88F987E8-6212-4C61-A78B-331A41097D11}" destId="{31663D26-EBD7-45E9-AB11-7FD0CCF68B36}" srcOrd="2" destOrd="0" presId="urn:microsoft.com/office/officeart/2005/8/layout/vList6"/>
    <dgm:cxn modelId="{3B6B698E-0A5F-490E-A0FA-35F2657FD6B9}" type="presParOf" srcId="{31663D26-EBD7-45E9-AB11-7FD0CCF68B36}" destId="{4FC07933-8CF6-4402-8D09-6AB8041D7405}" srcOrd="0" destOrd="0" presId="urn:microsoft.com/office/officeart/2005/8/layout/vList6"/>
    <dgm:cxn modelId="{53E8779C-E4A0-4B01-BC0A-7D46E3EC7736}" type="presParOf" srcId="{31663D26-EBD7-45E9-AB11-7FD0CCF68B36}" destId="{228B9B7C-AB7E-4B85-B13F-18D9C788E22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F43D19-0FD4-4A9E-9414-7C1C343D69E9}" type="doc">
      <dgm:prSet loTypeId="urn:microsoft.com/office/officeart/2005/8/layout/vList2" loCatId="list" qsTypeId="urn:microsoft.com/office/officeart/2005/8/quickstyle/simple1#1" qsCatId="simple" csTypeId="urn:microsoft.com/office/officeart/2005/8/colors/accent1_2#2" csCatId="accent1" phldr="1"/>
      <dgm:spPr/>
      <dgm:t>
        <a:bodyPr/>
        <a:lstStyle/>
        <a:p>
          <a:endParaRPr lang="en-US"/>
        </a:p>
      </dgm:t>
    </dgm:pt>
    <dgm:pt modelId="{E3176DC7-4569-4462-8674-6155351A9024}">
      <dgm:prSet phldrT="[Text]"/>
      <dgm:spPr>
        <a:solidFill>
          <a:schemeClr val="tx2">
            <a:lumMod val="75000"/>
          </a:schemeClr>
        </a:solidFill>
      </dgm:spPr>
      <dgm:t>
        <a:bodyPr/>
        <a:lstStyle/>
        <a:p>
          <a:pPr marL="401638" indent="-401638"/>
          <a:r>
            <a:rPr lang="en-US" dirty="0" smtClean="0"/>
            <a:t>1)  Connect with Texas Team and your Regional Leadership Team</a:t>
          </a:r>
          <a:endParaRPr lang="en-US" dirty="0"/>
        </a:p>
      </dgm:t>
    </dgm:pt>
    <dgm:pt modelId="{5A8D6FC1-E428-436C-9079-D84BA8BAE34C}" type="parTrans" cxnId="{26E7856F-121B-4AAD-A029-13F1BB4E8D08}">
      <dgm:prSet/>
      <dgm:spPr/>
      <dgm:t>
        <a:bodyPr/>
        <a:lstStyle/>
        <a:p>
          <a:endParaRPr lang="en-US"/>
        </a:p>
      </dgm:t>
    </dgm:pt>
    <dgm:pt modelId="{88FCA9DD-C247-440D-BAFF-A701A1702FE6}" type="sibTrans" cxnId="{26E7856F-121B-4AAD-A029-13F1BB4E8D08}">
      <dgm:prSet/>
      <dgm:spPr/>
      <dgm:t>
        <a:bodyPr/>
        <a:lstStyle/>
        <a:p>
          <a:endParaRPr lang="en-US"/>
        </a:p>
      </dgm:t>
    </dgm:pt>
    <dgm:pt modelId="{BE52D1B4-D65A-4388-BC19-B14045841CA3}">
      <dgm:prSet phldrT="[Text]"/>
      <dgm:spPr>
        <a:solidFill>
          <a:srgbClr val="009999"/>
        </a:solidFill>
      </dgm:spPr>
      <dgm:t>
        <a:bodyPr/>
        <a:lstStyle/>
        <a:p>
          <a:pPr marL="465138" indent="-465138"/>
          <a:r>
            <a:rPr lang="en-US" dirty="0" smtClean="0"/>
            <a:t>2) Explore more about ACA and educate your organization, and read the IOM Report and integrate ideas/methodologies</a:t>
          </a:r>
          <a:endParaRPr lang="en-US" dirty="0"/>
        </a:p>
      </dgm:t>
    </dgm:pt>
    <dgm:pt modelId="{C98FC054-641C-43D0-B6AD-02964957C611}" type="parTrans" cxnId="{E5A52B6E-085B-450D-81AC-D9ADEB10B1B6}">
      <dgm:prSet/>
      <dgm:spPr/>
      <dgm:t>
        <a:bodyPr/>
        <a:lstStyle/>
        <a:p>
          <a:endParaRPr lang="en-US"/>
        </a:p>
      </dgm:t>
    </dgm:pt>
    <dgm:pt modelId="{76C13ED8-7C6A-4882-853A-52D5500CA557}" type="sibTrans" cxnId="{E5A52B6E-085B-450D-81AC-D9ADEB10B1B6}">
      <dgm:prSet/>
      <dgm:spPr/>
      <dgm:t>
        <a:bodyPr/>
        <a:lstStyle/>
        <a:p>
          <a:endParaRPr lang="en-US"/>
        </a:p>
      </dgm:t>
    </dgm:pt>
    <dgm:pt modelId="{AAAE0486-14D3-476E-9825-1772F38FC84C}">
      <dgm:prSet phldrT="[Text]"/>
      <dgm:spPr>
        <a:solidFill>
          <a:srgbClr val="008080"/>
        </a:solidFill>
      </dgm:spPr>
      <dgm:t>
        <a:bodyPr/>
        <a:lstStyle/>
        <a:p>
          <a:pPr marL="465138" indent="-465138"/>
          <a:r>
            <a:rPr lang="en-US" dirty="0" smtClean="0"/>
            <a:t>3)  Your organization can join the Texas Team – contact alexia.green@ttuhsc.edu for application</a:t>
          </a:r>
          <a:endParaRPr lang="en-US" dirty="0"/>
        </a:p>
      </dgm:t>
    </dgm:pt>
    <dgm:pt modelId="{C42C5A1A-1BFA-40C1-A943-B739012E05AA}" type="parTrans" cxnId="{D5861213-4119-4F38-B5F1-B760904A65AA}">
      <dgm:prSet/>
      <dgm:spPr/>
      <dgm:t>
        <a:bodyPr/>
        <a:lstStyle/>
        <a:p>
          <a:endParaRPr lang="en-US"/>
        </a:p>
      </dgm:t>
    </dgm:pt>
    <dgm:pt modelId="{7045AA40-BF01-4364-B860-A6A59DD5F69B}" type="sibTrans" cxnId="{D5861213-4119-4F38-B5F1-B760904A65AA}">
      <dgm:prSet/>
      <dgm:spPr/>
      <dgm:t>
        <a:bodyPr/>
        <a:lstStyle/>
        <a:p>
          <a:endParaRPr lang="en-US"/>
        </a:p>
      </dgm:t>
    </dgm:pt>
    <dgm:pt modelId="{C882A3D4-ED3D-4AC7-A93E-52FF0D908033}" type="pres">
      <dgm:prSet presAssocID="{7EF43D19-0FD4-4A9E-9414-7C1C343D69E9}" presName="linear" presStyleCnt="0">
        <dgm:presLayoutVars>
          <dgm:animLvl val="lvl"/>
          <dgm:resizeHandles val="exact"/>
        </dgm:presLayoutVars>
      </dgm:prSet>
      <dgm:spPr/>
      <dgm:t>
        <a:bodyPr/>
        <a:lstStyle/>
        <a:p>
          <a:endParaRPr lang="en-US"/>
        </a:p>
      </dgm:t>
    </dgm:pt>
    <dgm:pt modelId="{9E9B8BFB-C92C-4A4A-A5C5-DD35AB1EEA54}" type="pres">
      <dgm:prSet presAssocID="{E3176DC7-4569-4462-8674-6155351A9024}" presName="parentText" presStyleLbl="node1" presStyleIdx="0" presStyleCnt="3" custLinFactNeighborX="307" custLinFactNeighborY="-11859">
        <dgm:presLayoutVars>
          <dgm:chMax val="0"/>
          <dgm:bulletEnabled val="1"/>
        </dgm:presLayoutVars>
      </dgm:prSet>
      <dgm:spPr/>
      <dgm:t>
        <a:bodyPr/>
        <a:lstStyle/>
        <a:p>
          <a:endParaRPr lang="en-US"/>
        </a:p>
      </dgm:t>
    </dgm:pt>
    <dgm:pt modelId="{04570684-BBCF-44E8-BE9B-B60925D3D4D6}" type="pres">
      <dgm:prSet presAssocID="{88FCA9DD-C247-440D-BAFF-A701A1702FE6}" presName="spacer" presStyleCnt="0"/>
      <dgm:spPr/>
    </dgm:pt>
    <dgm:pt modelId="{B963DA04-8264-44F8-913C-FF89F0086C45}" type="pres">
      <dgm:prSet presAssocID="{BE52D1B4-D65A-4388-BC19-B14045841CA3}" presName="parentText" presStyleLbl="node1" presStyleIdx="1" presStyleCnt="3">
        <dgm:presLayoutVars>
          <dgm:chMax val="0"/>
          <dgm:bulletEnabled val="1"/>
        </dgm:presLayoutVars>
      </dgm:prSet>
      <dgm:spPr/>
      <dgm:t>
        <a:bodyPr/>
        <a:lstStyle/>
        <a:p>
          <a:endParaRPr lang="en-US"/>
        </a:p>
      </dgm:t>
    </dgm:pt>
    <dgm:pt modelId="{1BA9CFD4-6177-4974-B5E1-E2E3833F9E36}" type="pres">
      <dgm:prSet presAssocID="{76C13ED8-7C6A-4882-853A-52D5500CA557}" presName="spacer" presStyleCnt="0"/>
      <dgm:spPr/>
    </dgm:pt>
    <dgm:pt modelId="{860F6109-E8DD-41B1-BBFC-E0F4EC95CE12}" type="pres">
      <dgm:prSet presAssocID="{AAAE0486-14D3-476E-9825-1772F38FC84C}" presName="parentText" presStyleLbl="node1" presStyleIdx="2" presStyleCnt="3">
        <dgm:presLayoutVars>
          <dgm:chMax val="0"/>
          <dgm:bulletEnabled val="1"/>
        </dgm:presLayoutVars>
      </dgm:prSet>
      <dgm:spPr/>
      <dgm:t>
        <a:bodyPr/>
        <a:lstStyle/>
        <a:p>
          <a:endParaRPr lang="en-US"/>
        </a:p>
      </dgm:t>
    </dgm:pt>
  </dgm:ptLst>
  <dgm:cxnLst>
    <dgm:cxn modelId="{EB9B53FE-67B2-4CBC-85B1-300BA20B42B7}" type="presOf" srcId="{7EF43D19-0FD4-4A9E-9414-7C1C343D69E9}" destId="{C882A3D4-ED3D-4AC7-A93E-52FF0D908033}" srcOrd="0" destOrd="0" presId="urn:microsoft.com/office/officeart/2005/8/layout/vList2"/>
    <dgm:cxn modelId="{26E7856F-121B-4AAD-A029-13F1BB4E8D08}" srcId="{7EF43D19-0FD4-4A9E-9414-7C1C343D69E9}" destId="{E3176DC7-4569-4462-8674-6155351A9024}" srcOrd="0" destOrd="0" parTransId="{5A8D6FC1-E428-436C-9079-D84BA8BAE34C}" sibTransId="{88FCA9DD-C247-440D-BAFF-A701A1702FE6}"/>
    <dgm:cxn modelId="{13395588-143F-4E8F-9B2C-46DD65002100}" type="presOf" srcId="{E3176DC7-4569-4462-8674-6155351A9024}" destId="{9E9B8BFB-C92C-4A4A-A5C5-DD35AB1EEA54}" srcOrd="0" destOrd="0" presId="urn:microsoft.com/office/officeart/2005/8/layout/vList2"/>
    <dgm:cxn modelId="{0E84BCB6-5C2C-438F-B30C-781F15D5D647}" type="presOf" srcId="{BE52D1B4-D65A-4388-BC19-B14045841CA3}" destId="{B963DA04-8264-44F8-913C-FF89F0086C45}" srcOrd="0" destOrd="0" presId="urn:microsoft.com/office/officeart/2005/8/layout/vList2"/>
    <dgm:cxn modelId="{E5A52B6E-085B-450D-81AC-D9ADEB10B1B6}" srcId="{7EF43D19-0FD4-4A9E-9414-7C1C343D69E9}" destId="{BE52D1B4-D65A-4388-BC19-B14045841CA3}" srcOrd="1" destOrd="0" parTransId="{C98FC054-641C-43D0-B6AD-02964957C611}" sibTransId="{76C13ED8-7C6A-4882-853A-52D5500CA557}"/>
    <dgm:cxn modelId="{6C8BDEDE-936A-4CF7-8303-4D810D332887}" type="presOf" srcId="{AAAE0486-14D3-476E-9825-1772F38FC84C}" destId="{860F6109-E8DD-41B1-BBFC-E0F4EC95CE12}" srcOrd="0" destOrd="0" presId="urn:microsoft.com/office/officeart/2005/8/layout/vList2"/>
    <dgm:cxn modelId="{D5861213-4119-4F38-B5F1-B760904A65AA}" srcId="{7EF43D19-0FD4-4A9E-9414-7C1C343D69E9}" destId="{AAAE0486-14D3-476E-9825-1772F38FC84C}" srcOrd="2" destOrd="0" parTransId="{C42C5A1A-1BFA-40C1-A943-B739012E05AA}" sibTransId="{7045AA40-BF01-4364-B860-A6A59DD5F69B}"/>
    <dgm:cxn modelId="{A34E9026-821B-4DD3-AAB8-48DF66CB6369}" type="presParOf" srcId="{C882A3D4-ED3D-4AC7-A93E-52FF0D908033}" destId="{9E9B8BFB-C92C-4A4A-A5C5-DD35AB1EEA54}" srcOrd="0" destOrd="0" presId="urn:microsoft.com/office/officeart/2005/8/layout/vList2"/>
    <dgm:cxn modelId="{5C4BCB16-1D3A-461A-B309-1579813B3787}" type="presParOf" srcId="{C882A3D4-ED3D-4AC7-A93E-52FF0D908033}" destId="{04570684-BBCF-44E8-BE9B-B60925D3D4D6}" srcOrd="1" destOrd="0" presId="urn:microsoft.com/office/officeart/2005/8/layout/vList2"/>
    <dgm:cxn modelId="{DDA71A99-4076-4F45-8974-948271DB3C3B}" type="presParOf" srcId="{C882A3D4-ED3D-4AC7-A93E-52FF0D908033}" destId="{B963DA04-8264-44F8-913C-FF89F0086C45}" srcOrd="2" destOrd="0" presId="urn:microsoft.com/office/officeart/2005/8/layout/vList2"/>
    <dgm:cxn modelId="{77A7E746-802D-4253-91EC-2077765C7F12}" type="presParOf" srcId="{C882A3D4-ED3D-4AC7-A93E-52FF0D908033}" destId="{1BA9CFD4-6177-4974-B5E1-E2E3833F9E36}" srcOrd="3" destOrd="0" presId="urn:microsoft.com/office/officeart/2005/8/layout/vList2"/>
    <dgm:cxn modelId="{585D997B-A435-4DED-B131-BAA276269D09}" type="presParOf" srcId="{C882A3D4-ED3D-4AC7-A93E-52FF0D908033}" destId="{860F6109-E8DD-41B1-BBFC-E0F4EC95CE1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03A5E-93C6-4F68-9522-5EDE4404B645}">
      <dsp:nvSpPr>
        <dsp:cNvPr id="0" name=""/>
        <dsp:cNvSpPr/>
      </dsp:nvSpPr>
      <dsp:spPr>
        <a:xfrm>
          <a:off x="3221" y="687784"/>
          <a:ext cx="3150393" cy="3150393"/>
        </a:xfrm>
        <a:prstGeom prst="ellipse">
          <a:avLst/>
        </a:prstGeom>
        <a:solidFill>
          <a:srgbClr val="00365E">
            <a:alpha val="85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3377" tIns="25400" rIns="173377"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Prepare more nurses to help lead improvements in health care quality, safety, access and value</a:t>
          </a:r>
          <a:endParaRPr lang="en-US" sz="2000" kern="1200" dirty="0">
            <a:solidFill>
              <a:schemeClr val="bg1"/>
            </a:solidFill>
          </a:endParaRPr>
        </a:p>
      </dsp:txBody>
      <dsp:txXfrm>
        <a:off x="464585" y="1149148"/>
        <a:ext cx="2227665" cy="2227665"/>
      </dsp:txXfrm>
    </dsp:sp>
    <dsp:sp modelId="{30BBBCB9-658F-457A-A3D7-BBF7E6D4C0E1}">
      <dsp:nvSpPr>
        <dsp:cNvPr id="0" name=""/>
        <dsp:cNvSpPr/>
      </dsp:nvSpPr>
      <dsp:spPr>
        <a:xfrm>
          <a:off x="2523536" y="573330"/>
          <a:ext cx="3173486" cy="3379301"/>
        </a:xfrm>
        <a:prstGeom prst="ellipse">
          <a:avLst/>
        </a:prstGeom>
        <a:solidFill>
          <a:srgbClr val="007380">
            <a:alpha val="85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3377" tIns="25400" rIns="173377"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Interprofessional education, training and practice</a:t>
          </a:r>
          <a:endParaRPr lang="en-US" sz="2000" kern="1200" dirty="0">
            <a:solidFill>
              <a:schemeClr val="bg1"/>
            </a:solidFill>
            <a:latin typeface="Arial" pitchFamily="34" charset="0"/>
            <a:cs typeface="Arial" pitchFamily="34" charset="0"/>
          </a:endParaRPr>
        </a:p>
      </dsp:txBody>
      <dsp:txXfrm>
        <a:off x="2988282" y="1068217"/>
        <a:ext cx="2243994" cy="2389527"/>
      </dsp:txXfrm>
    </dsp:sp>
    <dsp:sp modelId="{EA39184E-4FA5-44AF-8BA3-749003D4B9B6}">
      <dsp:nvSpPr>
        <dsp:cNvPr id="0" name=""/>
        <dsp:cNvSpPr/>
      </dsp:nvSpPr>
      <dsp:spPr>
        <a:xfrm>
          <a:off x="5066943" y="605464"/>
          <a:ext cx="3159435" cy="3315033"/>
        </a:xfrm>
        <a:prstGeom prst="ellipse">
          <a:avLst/>
        </a:prstGeom>
        <a:solidFill>
          <a:srgbClr val="338BB3">
            <a:alpha val="85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3377" tIns="25400" rIns="173377"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Integrated, collaborative,</a:t>
          </a:r>
          <a:br>
            <a:rPr lang="en-US" sz="2000" kern="1200" dirty="0" smtClean="0">
              <a:solidFill>
                <a:schemeClr val="bg1"/>
              </a:solidFill>
              <a:latin typeface="Arial" pitchFamily="34" charset="0"/>
              <a:cs typeface="Arial" pitchFamily="34" charset="0"/>
            </a:rPr>
          </a:br>
          <a:r>
            <a:rPr lang="en-US" sz="2000" kern="1200" dirty="0" smtClean="0">
              <a:solidFill>
                <a:schemeClr val="bg1"/>
              </a:solidFill>
              <a:latin typeface="Arial" pitchFamily="34" charset="0"/>
              <a:cs typeface="Arial" pitchFamily="34" charset="0"/>
            </a:rPr>
            <a:t> patient-centered health care teams</a:t>
          </a:r>
          <a:endParaRPr lang="en-US" sz="2000" kern="1200" dirty="0">
            <a:solidFill>
              <a:schemeClr val="bg1"/>
            </a:solidFill>
            <a:latin typeface="Arial" pitchFamily="34" charset="0"/>
            <a:cs typeface="Arial" pitchFamily="34" charset="0"/>
          </a:endParaRPr>
        </a:p>
      </dsp:txBody>
      <dsp:txXfrm>
        <a:off x="5529632" y="1090939"/>
        <a:ext cx="2234057" cy="2344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EBBE7-482E-4E49-B6F5-6C01F4BAB5D1}">
      <dsp:nvSpPr>
        <dsp:cNvPr id="0" name=""/>
        <dsp:cNvSpPr/>
      </dsp:nvSpPr>
      <dsp:spPr>
        <a:xfrm rot="16200000">
          <a:off x="-1657498" y="1657498"/>
          <a:ext cx="5334000" cy="20190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kern="1200" dirty="0" smtClean="0"/>
            <a:t>Enabling nurses to practice to the full level of their training. </a:t>
          </a:r>
        </a:p>
        <a:p>
          <a:pPr lvl="0" algn="l" defTabSz="800100">
            <a:lnSpc>
              <a:spcPct val="90000"/>
            </a:lnSpc>
            <a:spcBef>
              <a:spcPct val="0"/>
            </a:spcBef>
            <a:spcAft>
              <a:spcPct val="35000"/>
            </a:spcAft>
          </a:pPr>
          <a:endParaRPr lang="en-US" sz="1600" kern="1200" dirty="0"/>
        </a:p>
        <a:p>
          <a:pPr marL="114300" lvl="1" indent="-114300" algn="l" defTabSz="622300">
            <a:lnSpc>
              <a:spcPct val="90000"/>
            </a:lnSpc>
            <a:spcBef>
              <a:spcPct val="0"/>
            </a:spcBef>
            <a:spcAft>
              <a:spcPct val="15000"/>
            </a:spcAft>
            <a:buChar char="••"/>
          </a:pPr>
          <a:r>
            <a:rPr lang="en-US" sz="1400" kern="1200" dirty="0" smtClean="0">
              <a:solidFill>
                <a:schemeClr val="bg2"/>
              </a:solidFill>
            </a:rPr>
            <a:t>Remove  scope-of-practice barriers.</a:t>
          </a:r>
          <a:endParaRPr lang="en-US" sz="1400" kern="1200" dirty="0">
            <a:solidFill>
              <a:schemeClr val="bg2"/>
            </a:solidFill>
          </a:endParaRPr>
        </a:p>
        <a:p>
          <a:pPr marL="114300" lvl="1" indent="-114300" algn="l" defTabSz="622300">
            <a:lnSpc>
              <a:spcPct val="90000"/>
            </a:lnSpc>
            <a:spcBef>
              <a:spcPct val="0"/>
            </a:spcBef>
            <a:spcAft>
              <a:spcPct val="15000"/>
            </a:spcAft>
            <a:buChar char="••"/>
          </a:pPr>
          <a:r>
            <a:rPr lang="en-US" sz="1400" kern="1200" dirty="0" smtClean="0">
              <a:solidFill>
                <a:schemeClr val="bg2"/>
              </a:solidFill>
            </a:rPr>
            <a:t>Implement nurse residency programs.</a:t>
          </a:r>
          <a:endParaRPr lang="en-US" sz="1400" kern="1200" dirty="0">
            <a:solidFill>
              <a:schemeClr val="bg2"/>
            </a:solidFill>
          </a:endParaRPr>
        </a:p>
      </dsp:txBody>
      <dsp:txXfrm rot="5400000">
        <a:off x="1" y="1066799"/>
        <a:ext cx="2019002" cy="3200400"/>
      </dsp:txXfrm>
    </dsp:sp>
    <dsp:sp modelId="{81FEE984-8539-4947-83EA-BC18636BCD68}">
      <dsp:nvSpPr>
        <dsp:cNvPr id="0" name=""/>
        <dsp:cNvSpPr/>
      </dsp:nvSpPr>
      <dsp:spPr>
        <a:xfrm rot="16200000">
          <a:off x="512928" y="1657498"/>
          <a:ext cx="5334000" cy="20190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kern="1200" dirty="0" smtClean="0"/>
            <a:t>Improving nursing education.</a:t>
          </a:r>
        </a:p>
        <a:p>
          <a:pPr lvl="0" algn="l" defTabSz="800100">
            <a:lnSpc>
              <a:spcPct val="90000"/>
            </a:lnSpc>
            <a:spcBef>
              <a:spcPct val="0"/>
            </a:spcBef>
            <a:spcAft>
              <a:spcPct val="35000"/>
            </a:spcAft>
          </a:pPr>
          <a:endParaRPr lang="en-US" sz="1500" kern="1200" dirty="0" smtClean="0">
            <a:solidFill>
              <a:schemeClr val="bg2"/>
            </a:solidFill>
          </a:endParaRPr>
        </a:p>
        <a:p>
          <a:pPr marL="114300" lvl="1" indent="-114300" algn="l" defTabSz="622300">
            <a:lnSpc>
              <a:spcPct val="90000"/>
            </a:lnSpc>
            <a:spcBef>
              <a:spcPct val="0"/>
            </a:spcBef>
            <a:spcAft>
              <a:spcPct val="15000"/>
            </a:spcAft>
            <a:buChar char="••"/>
          </a:pPr>
          <a:r>
            <a:rPr lang="en-US" sz="1400" b="0" kern="1200" dirty="0" smtClean="0">
              <a:solidFill>
                <a:schemeClr val="bg2"/>
              </a:solidFill>
            </a:rPr>
            <a:t>Increase proportion of nurses </a:t>
          </a:r>
          <a:r>
            <a:rPr lang="en-US" sz="1400" b="0" u="none" kern="1200" dirty="0" smtClean="0">
              <a:solidFill>
                <a:schemeClr val="bg2"/>
              </a:solidFill>
            </a:rPr>
            <a:t>with a BSN degree to 80% by 202</a:t>
          </a:r>
          <a:r>
            <a:rPr lang="en-US" sz="1400" b="0" kern="1200" dirty="0" smtClean="0">
              <a:solidFill>
                <a:schemeClr val="bg2"/>
              </a:solidFill>
            </a:rPr>
            <a:t>0.</a:t>
          </a:r>
          <a:endParaRPr lang="en-US" sz="1400" kern="1200" dirty="0">
            <a:solidFill>
              <a:schemeClr val="bg2"/>
            </a:solidFill>
          </a:endParaRPr>
        </a:p>
        <a:p>
          <a:pPr marL="114300" lvl="1" indent="-114300" algn="l" defTabSz="622300">
            <a:lnSpc>
              <a:spcPct val="90000"/>
            </a:lnSpc>
            <a:spcBef>
              <a:spcPct val="0"/>
            </a:spcBef>
            <a:spcAft>
              <a:spcPct val="15000"/>
            </a:spcAft>
            <a:buChar char="••"/>
          </a:pPr>
          <a:r>
            <a:rPr lang="en-US" sz="1400" kern="1200" dirty="0" smtClean="0">
              <a:solidFill>
                <a:schemeClr val="bg2"/>
              </a:solidFill>
            </a:rPr>
            <a:t>Double the number of nurses with a doctorate by 2020.</a:t>
          </a:r>
          <a:endParaRPr lang="en-US" sz="1400" kern="1200" dirty="0">
            <a:solidFill>
              <a:schemeClr val="bg2"/>
            </a:solidFill>
          </a:endParaRPr>
        </a:p>
        <a:p>
          <a:pPr marL="114300" lvl="1" indent="-114300" algn="l" defTabSz="622300">
            <a:lnSpc>
              <a:spcPct val="90000"/>
            </a:lnSpc>
            <a:spcBef>
              <a:spcPct val="0"/>
            </a:spcBef>
            <a:spcAft>
              <a:spcPct val="15000"/>
            </a:spcAft>
            <a:buChar char="••"/>
          </a:pPr>
          <a:r>
            <a:rPr lang="en-US" sz="1400" kern="1200" dirty="0" smtClean="0">
              <a:solidFill>
                <a:schemeClr val="bg2"/>
              </a:solidFill>
            </a:rPr>
            <a:t>Ensure that nurses engage in lifelong learning.</a:t>
          </a:r>
          <a:endParaRPr lang="en-US" sz="1400" kern="1200" dirty="0">
            <a:solidFill>
              <a:schemeClr val="bg2"/>
            </a:solidFill>
          </a:endParaRPr>
        </a:p>
      </dsp:txBody>
      <dsp:txXfrm rot="5400000">
        <a:off x="2170427" y="1066799"/>
        <a:ext cx="2019002" cy="3200400"/>
      </dsp:txXfrm>
    </dsp:sp>
    <dsp:sp modelId="{451D99D5-D244-438D-95DC-DFDFEA848B05}">
      <dsp:nvSpPr>
        <dsp:cNvPr id="0" name=""/>
        <dsp:cNvSpPr/>
      </dsp:nvSpPr>
      <dsp:spPr>
        <a:xfrm rot="16200000">
          <a:off x="2685413" y="1657498"/>
          <a:ext cx="5334000" cy="20190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kern="1200" dirty="0" smtClean="0"/>
            <a:t>Preparing and enabling nurses to lead change.</a:t>
          </a:r>
        </a:p>
        <a:p>
          <a:pPr lvl="0" algn="l" defTabSz="800100">
            <a:lnSpc>
              <a:spcPct val="90000"/>
            </a:lnSpc>
            <a:spcBef>
              <a:spcPct val="0"/>
            </a:spcBef>
            <a:spcAft>
              <a:spcPct val="35000"/>
            </a:spcAft>
          </a:pPr>
          <a:endParaRPr lang="en-US" sz="1400" kern="1200" dirty="0">
            <a:solidFill>
              <a:schemeClr val="bg2"/>
            </a:solidFill>
          </a:endParaRPr>
        </a:p>
        <a:p>
          <a:pPr marL="114300" lvl="1" indent="-114300" algn="l" defTabSz="622300">
            <a:lnSpc>
              <a:spcPct val="90000"/>
            </a:lnSpc>
            <a:spcBef>
              <a:spcPct val="0"/>
            </a:spcBef>
            <a:spcAft>
              <a:spcPct val="15000"/>
            </a:spcAft>
            <a:buChar char="••"/>
          </a:pPr>
          <a:r>
            <a:rPr lang="en-US" sz="1400" b="0" kern="1200" dirty="0" smtClean="0">
              <a:solidFill>
                <a:schemeClr val="bg2"/>
              </a:solidFill>
            </a:rPr>
            <a:t>Expand opportunities for nurses to lead </a:t>
          </a:r>
          <a:r>
            <a:rPr lang="en-US" sz="1400" b="0" u="none" kern="1200" dirty="0" smtClean="0">
              <a:solidFill>
                <a:schemeClr val="bg2"/>
              </a:solidFill>
            </a:rPr>
            <a:t>and diffuse </a:t>
          </a:r>
          <a:r>
            <a:rPr lang="en-US" sz="1400" b="0" kern="1200" dirty="0" smtClean="0">
              <a:solidFill>
                <a:schemeClr val="bg2"/>
              </a:solidFill>
            </a:rPr>
            <a:t>collaborative improvement efforts.</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chemeClr val="bg2"/>
              </a:solidFill>
            </a:rPr>
            <a:t>Prepare and enable nurses to lead change to advance health. </a:t>
          </a:r>
          <a:endParaRPr lang="en-US" sz="1400" kern="1200" dirty="0">
            <a:solidFill>
              <a:schemeClr val="bg2"/>
            </a:solidFill>
          </a:endParaRPr>
        </a:p>
      </dsp:txBody>
      <dsp:txXfrm rot="5400000">
        <a:off x="4342912" y="1066799"/>
        <a:ext cx="2019002" cy="3200400"/>
      </dsp:txXfrm>
    </dsp:sp>
    <dsp:sp modelId="{0CDACA9F-B200-4D6B-951C-EF502530E0C3}">
      <dsp:nvSpPr>
        <dsp:cNvPr id="0" name=""/>
        <dsp:cNvSpPr/>
      </dsp:nvSpPr>
      <dsp:spPr>
        <a:xfrm rot="16200000">
          <a:off x="4855841" y="1657498"/>
          <a:ext cx="5334000" cy="20190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kern="1200" dirty="0" smtClean="0"/>
            <a:t>Improving workforce data collection and analysis.</a:t>
          </a:r>
        </a:p>
        <a:p>
          <a:pPr lvl="0" algn="l" defTabSz="800100">
            <a:lnSpc>
              <a:spcPct val="90000"/>
            </a:lnSpc>
            <a:spcBef>
              <a:spcPct val="0"/>
            </a:spcBef>
            <a:spcAft>
              <a:spcPct val="35000"/>
            </a:spcAft>
          </a:pPr>
          <a:endParaRPr lang="en-US" sz="1600" kern="1200" dirty="0">
            <a:solidFill>
              <a:schemeClr val="bg2"/>
            </a:solidFill>
          </a:endParaRPr>
        </a:p>
        <a:p>
          <a:pPr marL="114300" lvl="1" indent="-114300" algn="l" defTabSz="622300">
            <a:lnSpc>
              <a:spcPct val="90000"/>
            </a:lnSpc>
            <a:spcBef>
              <a:spcPct val="0"/>
            </a:spcBef>
            <a:spcAft>
              <a:spcPct val="15000"/>
            </a:spcAft>
            <a:buChar char="••"/>
          </a:pPr>
          <a:r>
            <a:rPr lang="en-US" sz="1400" kern="1200" dirty="0" smtClean="0">
              <a:solidFill>
                <a:schemeClr val="bg2"/>
              </a:solidFill>
            </a:rPr>
            <a:t>Build an improved infrastructure to collect and analyze health care workforce data. </a:t>
          </a:r>
          <a:endParaRPr lang="en-US" sz="1400" kern="1200" dirty="0">
            <a:solidFill>
              <a:schemeClr val="bg2"/>
            </a:solidFill>
          </a:endParaRPr>
        </a:p>
      </dsp:txBody>
      <dsp:txXfrm rot="5400000">
        <a:off x="6513340" y="1066799"/>
        <a:ext cx="2019002" cy="3200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BF294-F328-4F49-B6AF-49C48733DDAD}">
      <dsp:nvSpPr>
        <dsp:cNvPr id="0" name=""/>
        <dsp:cNvSpPr/>
      </dsp:nvSpPr>
      <dsp:spPr>
        <a:xfrm>
          <a:off x="0" y="0"/>
          <a:ext cx="5891213" cy="680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latin typeface="Times New Roman" pitchFamily="18" charset="0"/>
              <a:cs typeface="Times New Roman" pitchFamily="18" charset="0"/>
            </a:rPr>
            <a:t>IOM Recommendations</a:t>
          </a:r>
          <a:endParaRPr lang="en-US" sz="3200" b="1" kern="1200" dirty="0">
            <a:latin typeface="Times New Roman" pitchFamily="18" charset="0"/>
            <a:cs typeface="Times New Roman" pitchFamily="18" charset="0"/>
          </a:endParaRPr>
        </a:p>
      </dsp:txBody>
      <dsp:txXfrm>
        <a:off x="33241" y="33241"/>
        <a:ext cx="5824731" cy="614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E7A0-9A3C-4D41-83E4-5EF753F77D46}">
      <dsp:nvSpPr>
        <dsp:cNvPr id="0" name=""/>
        <dsp:cNvSpPr/>
      </dsp:nvSpPr>
      <dsp:spPr>
        <a:xfrm rot="16200000">
          <a:off x="335" y="428625"/>
          <a:ext cx="2952749" cy="2952749"/>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lvl="0" algn="ctr" defTabSz="2311400">
            <a:lnSpc>
              <a:spcPct val="90000"/>
            </a:lnSpc>
            <a:spcBef>
              <a:spcPct val="0"/>
            </a:spcBef>
            <a:spcAft>
              <a:spcPct val="35000"/>
            </a:spcAft>
          </a:pPr>
          <a:r>
            <a:rPr lang="en-US" sz="5200" kern="1200" dirty="0" smtClean="0"/>
            <a:t>51%</a:t>
          </a:r>
          <a:endParaRPr lang="en-US" sz="5200" kern="1200" dirty="0"/>
        </a:p>
      </dsp:txBody>
      <dsp:txXfrm rot="5400000">
        <a:off x="336" y="1166811"/>
        <a:ext cx="2436018" cy="1476375"/>
      </dsp:txXfrm>
    </dsp:sp>
    <dsp:sp modelId="{48EA75B8-11CB-466E-B2CB-B59E35F6C2B5}">
      <dsp:nvSpPr>
        <dsp:cNvPr id="0" name=""/>
        <dsp:cNvSpPr/>
      </dsp:nvSpPr>
      <dsp:spPr>
        <a:xfrm rot="5400000">
          <a:off x="3142914" y="428625"/>
          <a:ext cx="2952749" cy="2952749"/>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lvl="0" algn="ctr" defTabSz="2311400">
            <a:lnSpc>
              <a:spcPct val="90000"/>
            </a:lnSpc>
            <a:spcBef>
              <a:spcPct val="0"/>
            </a:spcBef>
            <a:spcAft>
              <a:spcPct val="35000"/>
            </a:spcAft>
          </a:pPr>
          <a:r>
            <a:rPr lang="en-US" sz="5200" kern="1200" dirty="0" smtClean="0"/>
            <a:t>80%</a:t>
          </a:r>
          <a:endParaRPr lang="en-US" sz="5200" kern="1200" dirty="0"/>
        </a:p>
      </dsp:txBody>
      <dsp:txXfrm rot="-5400000">
        <a:off x="3659646" y="1166812"/>
        <a:ext cx="2436018" cy="1476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76F40-4280-4A5A-B999-F679ECDAABC3}">
      <dsp:nvSpPr>
        <dsp:cNvPr id="0" name=""/>
        <dsp:cNvSpPr/>
      </dsp:nvSpPr>
      <dsp:spPr>
        <a:xfrm>
          <a:off x="3291839" y="3864"/>
          <a:ext cx="4937760" cy="167889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Identify barriers and challenges</a:t>
          </a:r>
          <a:endParaRPr lang="en-US" sz="1800" kern="1200" dirty="0"/>
        </a:p>
        <a:p>
          <a:pPr marL="171450" lvl="1" indent="-171450" algn="l" defTabSz="800100">
            <a:lnSpc>
              <a:spcPct val="90000"/>
            </a:lnSpc>
            <a:spcBef>
              <a:spcPct val="0"/>
            </a:spcBef>
            <a:spcAft>
              <a:spcPct val="15000"/>
            </a:spcAft>
            <a:buChar char="••"/>
          </a:pPr>
          <a:r>
            <a:rPr lang="en-US" sz="1800" kern="1200" dirty="0" smtClean="0"/>
            <a:t>Make recommendations to improve access and increase number of BSNs</a:t>
          </a:r>
          <a:endParaRPr lang="en-US" sz="1800" kern="1200" dirty="0"/>
        </a:p>
        <a:p>
          <a:pPr marL="171450" lvl="1" indent="-171450" algn="l" defTabSz="800100">
            <a:lnSpc>
              <a:spcPct val="90000"/>
            </a:lnSpc>
            <a:spcBef>
              <a:spcPct val="0"/>
            </a:spcBef>
            <a:spcAft>
              <a:spcPct val="15000"/>
            </a:spcAft>
            <a:buChar char="••"/>
          </a:pPr>
          <a:r>
            <a:rPr lang="en-US" sz="1800" kern="1200" dirty="0" smtClean="0"/>
            <a:t>Identify programs with effective outcomes </a:t>
          </a:r>
          <a:endParaRPr lang="en-US" sz="1800" kern="1200" dirty="0"/>
        </a:p>
      </dsp:txBody>
      <dsp:txXfrm>
        <a:off x="3291839" y="213726"/>
        <a:ext cx="4308173" cy="1259174"/>
      </dsp:txXfrm>
    </dsp:sp>
    <dsp:sp modelId="{ACFC8463-9513-4AD1-9418-ED52B03D0AE1}">
      <dsp:nvSpPr>
        <dsp:cNvPr id="0" name=""/>
        <dsp:cNvSpPr/>
      </dsp:nvSpPr>
      <dsp:spPr>
        <a:xfrm>
          <a:off x="0" y="21017"/>
          <a:ext cx="3291839" cy="16445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Increase proportion of nurses with a BSN degree to 80% by 2020</a:t>
          </a:r>
          <a:endParaRPr lang="en-US" sz="2400" kern="1200" dirty="0"/>
        </a:p>
      </dsp:txBody>
      <dsp:txXfrm>
        <a:off x="80282" y="101299"/>
        <a:ext cx="3131275" cy="1484030"/>
      </dsp:txXfrm>
    </dsp:sp>
    <dsp:sp modelId="{228B9B7C-AB7E-4B85-B13F-18D9C788E221}">
      <dsp:nvSpPr>
        <dsp:cNvPr id="0" name=""/>
        <dsp:cNvSpPr/>
      </dsp:nvSpPr>
      <dsp:spPr>
        <a:xfrm>
          <a:off x="3291839" y="1940884"/>
          <a:ext cx="4937760" cy="258121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Availability of nurses educated at the doctoral level impacts nursing education and practice</a:t>
          </a:r>
          <a:endParaRPr lang="en-US" sz="1800" kern="1200" dirty="0"/>
        </a:p>
        <a:p>
          <a:pPr marL="171450" lvl="1" indent="-171450" algn="l" defTabSz="800100">
            <a:lnSpc>
              <a:spcPct val="90000"/>
            </a:lnSpc>
            <a:spcBef>
              <a:spcPct val="0"/>
            </a:spcBef>
            <a:spcAft>
              <a:spcPct val="15000"/>
            </a:spcAft>
            <a:buChar char="••"/>
          </a:pPr>
          <a:r>
            <a:rPr lang="en-US" sz="1800" kern="1200" dirty="0" smtClean="0"/>
            <a:t>Explore nursing educational opportunities for nurses seeking advanced degrees in nursing education</a:t>
          </a:r>
          <a:endParaRPr lang="en-US" sz="1800" kern="1200" dirty="0"/>
        </a:p>
      </dsp:txBody>
      <dsp:txXfrm>
        <a:off x="3291839" y="2263536"/>
        <a:ext cx="3969805" cy="1935909"/>
      </dsp:txXfrm>
    </dsp:sp>
    <dsp:sp modelId="{4FC07933-8CF6-4402-8D09-6AB8041D7405}">
      <dsp:nvSpPr>
        <dsp:cNvPr id="0" name=""/>
        <dsp:cNvSpPr/>
      </dsp:nvSpPr>
      <dsp:spPr>
        <a:xfrm>
          <a:off x="0" y="1940884"/>
          <a:ext cx="3291839" cy="25812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Double the number of nurses with a doctorate by 2020</a:t>
          </a:r>
          <a:endParaRPr lang="en-US" sz="2400" kern="1200" dirty="0"/>
        </a:p>
      </dsp:txBody>
      <dsp:txXfrm>
        <a:off x="126004" y="2066888"/>
        <a:ext cx="3039831" cy="2329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B8BFB-C92C-4A4A-A5C5-DD35AB1EEA54}">
      <dsp:nvSpPr>
        <dsp:cNvPr id="0" name=""/>
        <dsp:cNvSpPr/>
      </dsp:nvSpPr>
      <dsp:spPr>
        <a:xfrm>
          <a:off x="0" y="59089"/>
          <a:ext cx="6921499" cy="1342574"/>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401638" lvl="0" indent="-401638" algn="l" defTabSz="1066800">
            <a:lnSpc>
              <a:spcPct val="90000"/>
            </a:lnSpc>
            <a:spcBef>
              <a:spcPct val="0"/>
            </a:spcBef>
            <a:spcAft>
              <a:spcPct val="35000"/>
            </a:spcAft>
          </a:pPr>
          <a:r>
            <a:rPr lang="en-US" sz="2400" kern="1200" dirty="0" smtClean="0"/>
            <a:t>1)  Connect with Texas Team and your Regional Leadership Team</a:t>
          </a:r>
          <a:endParaRPr lang="en-US" sz="2400" kern="1200" dirty="0"/>
        </a:p>
      </dsp:txBody>
      <dsp:txXfrm>
        <a:off x="65539" y="124628"/>
        <a:ext cx="6790421" cy="1211496"/>
      </dsp:txXfrm>
    </dsp:sp>
    <dsp:sp modelId="{B963DA04-8264-44F8-913C-FF89F0086C45}">
      <dsp:nvSpPr>
        <dsp:cNvPr id="0" name=""/>
        <dsp:cNvSpPr/>
      </dsp:nvSpPr>
      <dsp:spPr>
        <a:xfrm>
          <a:off x="0" y="1478981"/>
          <a:ext cx="6921499" cy="1342574"/>
        </a:xfrm>
        <a:prstGeom prst="round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465138" lvl="0" indent="-465138" algn="l" defTabSz="1066800">
            <a:lnSpc>
              <a:spcPct val="90000"/>
            </a:lnSpc>
            <a:spcBef>
              <a:spcPct val="0"/>
            </a:spcBef>
            <a:spcAft>
              <a:spcPct val="35000"/>
            </a:spcAft>
          </a:pPr>
          <a:r>
            <a:rPr lang="en-US" sz="2400" kern="1200" dirty="0" smtClean="0"/>
            <a:t>2) Explore more about ACA and educate your organization, and read the IOM Report and integrate ideas/methodologies</a:t>
          </a:r>
          <a:endParaRPr lang="en-US" sz="2400" kern="1200" dirty="0"/>
        </a:p>
      </dsp:txBody>
      <dsp:txXfrm>
        <a:off x="65539" y="1544520"/>
        <a:ext cx="6790421" cy="1211496"/>
      </dsp:txXfrm>
    </dsp:sp>
    <dsp:sp modelId="{860F6109-E8DD-41B1-BBFC-E0F4EC95CE12}">
      <dsp:nvSpPr>
        <dsp:cNvPr id="0" name=""/>
        <dsp:cNvSpPr/>
      </dsp:nvSpPr>
      <dsp:spPr>
        <a:xfrm>
          <a:off x="0" y="2890676"/>
          <a:ext cx="6921499" cy="1342574"/>
        </a:xfrm>
        <a:prstGeom prst="roundRect">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465138" lvl="0" indent="-465138" algn="l" defTabSz="1066800">
            <a:lnSpc>
              <a:spcPct val="90000"/>
            </a:lnSpc>
            <a:spcBef>
              <a:spcPct val="0"/>
            </a:spcBef>
            <a:spcAft>
              <a:spcPct val="35000"/>
            </a:spcAft>
          </a:pPr>
          <a:r>
            <a:rPr lang="en-US" sz="2400" kern="1200" dirty="0" smtClean="0"/>
            <a:t>3)  Your organization can join the Texas Team – contact alexia.green@ttuhsc.edu for application</a:t>
          </a:r>
          <a:endParaRPr lang="en-US" sz="2400" kern="1200" dirty="0"/>
        </a:p>
      </dsp:txBody>
      <dsp:txXfrm>
        <a:off x="65539" y="2956215"/>
        <a:ext cx="6790421" cy="121149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490" cy="457045"/>
          </a:xfrm>
          <a:prstGeom prst="rect">
            <a:avLst/>
          </a:prstGeom>
        </p:spPr>
        <p:txBody>
          <a:bodyPr vert="horz" lIns="89594" tIns="44796" rIns="89594" bIns="44796" rtlCol="0"/>
          <a:lstStyle>
            <a:lvl1pPr algn="l">
              <a:defRPr sz="1200"/>
            </a:lvl1pPr>
          </a:lstStyle>
          <a:p>
            <a:endParaRPr lang="en-US" dirty="0"/>
          </a:p>
        </p:txBody>
      </p:sp>
      <p:sp>
        <p:nvSpPr>
          <p:cNvPr id="3" name="Date Placeholder 2"/>
          <p:cNvSpPr>
            <a:spLocks noGrp="1"/>
          </p:cNvSpPr>
          <p:nvPr>
            <p:ph type="dt" sz="quarter" idx="1"/>
          </p:nvPr>
        </p:nvSpPr>
        <p:spPr>
          <a:xfrm>
            <a:off x="3884960" y="2"/>
            <a:ext cx="2971490" cy="457045"/>
          </a:xfrm>
          <a:prstGeom prst="rect">
            <a:avLst/>
          </a:prstGeom>
        </p:spPr>
        <p:txBody>
          <a:bodyPr vert="horz" lIns="89594" tIns="44796" rIns="89594" bIns="44796" rtlCol="0"/>
          <a:lstStyle>
            <a:lvl1pPr algn="r">
              <a:defRPr sz="1200"/>
            </a:lvl1pPr>
          </a:lstStyle>
          <a:p>
            <a:fld id="{75F4A5B3-E210-4EF0-BE39-06C7E9CBD153}" type="datetimeFigureOut">
              <a:rPr lang="en-US" smtClean="0"/>
              <a:t>7/16/2014</a:t>
            </a:fld>
            <a:endParaRPr lang="en-US" dirty="0"/>
          </a:p>
        </p:txBody>
      </p:sp>
      <p:sp>
        <p:nvSpPr>
          <p:cNvPr id="4" name="Footer Placeholder 3"/>
          <p:cNvSpPr>
            <a:spLocks noGrp="1"/>
          </p:cNvSpPr>
          <p:nvPr>
            <p:ph type="ftr" sz="quarter" idx="2"/>
          </p:nvPr>
        </p:nvSpPr>
        <p:spPr>
          <a:xfrm>
            <a:off x="0" y="8685398"/>
            <a:ext cx="2971490" cy="457045"/>
          </a:xfrm>
          <a:prstGeom prst="rect">
            <a:avLst/>
          </a:prstGeom>
        </p:spPr>
        <p:txBody>
          <a:bodyPr vert="horz" lIns="89594" tIns="44796" rIns="89594" bIns="447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960" y="8685398"/>
            <a:ext cx="2971490" cy="457045"/>
          </a:xfrm>
          <a:prstGeom prst="rect">
            <a:avLst/>
          </a:prstGeom>
        </p:spPr>
        <p:txBody>
          <a:bodyPr vert="horz" lIns="89594" tIns="44796" rIns="89594" bIns="44796" rtlCol="0" anchor="b"/>
          <a:lstStyle>
            <a:lvl1pPr algn="r">
              <a:defRPr sz="1200"/>
            </a:lvl1pPr>
          </a:lstStyle>
          <a:p>
            <a:fld id="{422F51F7-CF20-4BEF-B56F-0FCDFC402608}" type="slidenum">
              <a:rPr lang="en-US" smtClean="0"/>
              <a:t>‹#›</a:t>
            </a:fld>
            <a:endParaRPr lang="en-US" dirty="0"/>
          </a:p>
        </p:txBody>
      </p:sp>
    </p:spTree>
    <p:extLst>
      <p:ext uri="{BB962C8B-B14F-4D97-AF65-F5344CB8AC3E}">
        <p14:creationId xmlns:p14="http://schemas.microsoft.com/office/powerpoint/2010/main" val="3079949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04" tIns="45702" rIns="91404" bIns="45702"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04" tIns="45702" rIns="91404" bIns="45702" rtlCol="0"/>
          <a:lstStyle>
            <a:lvl1pPr algn="r" fontAlgn="auto">
              <a:spcBef>
                <a:spcPts val="0"/>
              </a:spcBef>
              <a:spcAft>
                <a:spcPts val="0"/>
              </a:spcAft>
              <a:defRPr sz="1200" smtClean="0">
                <a:latin typeface="+mn-lt"/>
              </a:defRPr>
            </a:lvl1pPr>
          </a:lstStyle>
          <a:p>
            <a:pPr>
              <a:defRPr/>
            </a:pPr>
            <a:fld id="{88977C26-F577-4FCF-8689-E6CDEDB444FA}" type="datetimeFigureOut">
              <a:rPr lang="en-US"/>
              <a:pPr>
                <a:defRPr/>
              </a:pPr>
              <a:t>7/16/2014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04" tIns="45702" rIns="91404" bIns="45702"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04" tIns="45702" rIns="91404" bIns="4570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04" tIns="45702" rIns="91404" bIns="45702"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04" tIns="45702" rIns="91404" bIns="45702" rtlCol="0" anchor="b"/>
          <a:lstStyle>
            <a:lvl1pPr algn="r" fontAlgn="auto">
              <a:spcBef>
                <a:spcPts val="0"/>
              </a:spcBef>
              <a:spcAft>
                <a:spcPts val="0"/>
              </a:spcAft>
              <a:defRPr sz="1200" smtClean="0">
                <a:latin typeface="+mn-lt"/>
              </a:defRPr>
            </a:lvl1pPr>
          </a:lstStyle>
          <a:p>
            <a:pPr>
              <a:defRPr/>
            </a:pPr>
            <a:fld id="{B91E3DE7-776A-4607-B34F-D7927B466AE9}" type="slidenum">
              <a:rPr lang="en-US"/>
              <a:pPr>
                <a:defRPr/>
              </a:pPr>
              <a:t>‹#›</a:t>
            </a:fld>
            <a:endParaRPr lang="en-US" dirty="0"/>
          </a:p>
        </p:txBody>
      </p:sp>
    </p:spTree>
    <p:extLst>
      <p:ext uri="{BB962C8B-B14F-4D97-AF65-F5344CB8AC3E}">
        <p14:creationId xmlns:p14="http://schemas.microsoft.com/office/powerpoint/2010/main" val="5727627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ihi.org/offerings/Initiatives/PastStrategicInitiatives/TCAB/Pages/Framework.aspx"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www.ihi.org/explore/RapidResponseTeams/Pages/default.aspx"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E3E805-D0FB-4F2A-AF4C-86F07FB53EA4}" type="slidenum">
              <a:rPr lang="en-US">
                <a:solidFill>
                  <a:srgbClr val="000000"/>
                </a:solidFill>
              </a:rPr>
              <a:pPr fontAlgn="base">
                <a:spcBef>
                  <a:spcPct val="0"/>
                </a:spcBef>
                <a:spcAft>
                  <a:spcPct val="0"/>
                </a:spcAft>
              </a:pPr>
              <a:t>1</a:t>
            </a:fld>
            <a:endParaRPr lang="en-US"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10</a:t>
            </a:fld>
            <a:endParaRPr lang="en-US" dirty="0"/>
          </a:p>
        </p:txBody>
      </p:sp>
    </p:spTree>
    <p:extLst>
      <p:ext uri="{BB962C8B-B14F-4D97-AF65-F5344CB8AC3E}">
        <p14:creationId xmlns:p14="http://schemas.microsoft.com/office/powerpoint/2010/main" val="95573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11</a:t>
            </a:fld>
            <a:endParaRPr lang="en-US" dirty="0"/>
          </a:p>
        </p:txBody>
      </p:sp>
    </p:spTree>
    <p:extLst>
      <p:ext uri="{BB962C8B-B14F-4D97-AF65-F5344CB8AC3E}">
        <p14:creationId xmlns:p14="http://schemas.microsoft.com/office/powerpoint/2010/main" val="2830663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12</a:t>
            </a:fld>
            <a:endParaRPr lang="en-US" dirty="0"/>
          </a:p>
        </p:txBody>
      </p:sp>
    </p:spTree>
    <p:extLst>
      <p:ext uri="{BB962C8B-B14F-4D97-AF65-F5344CB8AC3E}">
        <p14:creationId xmlns:p14="http://schemas.microsoft.com/office/powerpoint/2010/main" val="116850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also mobilizing on the ground at the state level in nearly every state.  And we plan to be in Oregon and Alaska by the end of this year. </a:t>
            </a:r>
          </a:p>
          <a:p>
            <a:r>
              <a:rPr lang="en-US" dirty="0"/>
              <a:t> </a:t>
            </a:r>
          </a:p>
          <a:p>
            <a:r>
              <a:rPr lang="en-US" dirty="0"/>
              <a:t>Action Coalitions are long-term alliances that we’re using to move key nursing-related issues forward at the local, state and national levels.  We’re capturing best practices, tracking lessons learned and identifying replicable models. </a:t>
            </a:r>
          </a:p>
          <a:p>
            <a:pPr marL="237047" indent="-225910">
              <a:lnSpc>
                <a:spcPct val="110000"/>
              </a:lnSpc>
              <a:spcBef>
                <a:spcPct val="50000"/>
              </a:spcBef>
              <a:buClr>
                <a:schemeClr val="accent2"/>
              </a:buClr>
            </a:pPr>
            <a:endParaRPr lang="en-US" dirty="0"/>
          </a:p>
        </p:txBody>
      </p:sp>
      <p:sp>
        <p:nvSpPr>
          <p:cNvPr id="4" name="Slide Number Placeholder 3"/>
          <p:cNvSpPr>
            <a:spLocks noGrp="1"/>
          </p:cNvSpPr>
          <p:nvPr>
            <p:ph type="sldNum" sz="quarter" idx="10"/>
          </p:nvPr>
        </p:nvSpPr>
        <p:spPr/>
        <p:txBody>
          <a:bodyPr/>
          <a:lstStyle/>
          <a:p>
            <a:fld id="{F8983760-8087-304E-A07F-946473829BA5}" type="slidenum">
              <a:rPr lang="en-US" smtClean="0"/>
              <a:pPr/>
              <a:t>13</a:t>
            </a:fld>
            <a:endParaRPr lang="en-US" dirty="0"/>
          </a:p>
        </p:txBody>
      </p:sp>
    </p:spTree>
    <p:extLst>
      <p:ext uri="{BB962C8B-B14F-4D97-AF65-F5344CB8AC3E}">
        <p14:creationId xmlns:p14="http://schemas.microsoft.com/office/powerpoint/2010/main" val="182546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sz="1800" dirty="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E2D5ED-73B7-4277-B394-B1B7802F2928}" type="slidenum">
              <a:rPr lang="en-US">
                <a:solidFill>
                  <a:srgbClr val="000000"/>
                </a:solidFill>
              </a:rPr>
              <a:pPr fontAlgn="base">
                <a:spcBef>
                  <a:spcPct val="0"/>
                </a:spcBef>
                <a:spcAft>
                  <a:spcPct val="0"/>
                </a:spcAft>
              </a:pPr>
              <a:t>14</a:t>
            </a:fld>
            <a:endParaRPr lang="en-US"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15</a:t>
            </a:fld>
            <a:endParaRPr lang="en-US" dirty="0"/>
          </a:p>
        </p:txBody>
      </p:sp>
    </p:spTree>
    <p:extLst>
      <p:ext uri="{BB962C8B-B14F-4D97-AF65-F5344CB8AC3E}">
        <p14:creationId xmlns:p14="http://schemas.microsoft.com/office/powerpoint/2010/main" val="323004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83760-8087-304E-A07F-946473829BA5}" type="slidenum">
              <a:rPr lang="en-US" smtClean="0"/>
              <a:pPr/>
              <a:t>16</a:t>
            </a:fld>
            <a:endParaRPr lang="en-US" dirty="0"/>
          </a:p>
        </p:txBody>
      </p:sp>
    </p:spTree>
    <p:extLst>
      <p:ext uri="{BB962C8B-B14F-4D97-AF65-F5344CB8AC3E}">
        <p14:creationId xmlns:p14="http://schemas.microsoft.com/office/powerpoint/2010/main" val="3838695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17</a:t>
            </a:fld>
            <a:endParaRPr lang="en-US" dirty="0"/>
          </a:p>
        </p:txBody>
      </p:sp>
    </p:spTree>
    <p:extLst>
      <p:ext uri="{BB962C8B-B14F-4D97-AF65-F5344CB8AC3E}">
        <p14:creationId xmlns:p14="http://schemas.microsoft.com/office/powerpoint/2010/main" val="3256287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sz="1800" dirty="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3A453F-5A5E-4F4C-95B0-E3E75E9648B9}" type="slidenum">
              <a:rPr lang="en-US"/>
              <a:pPr fontAlgn="base">
                <a:spcBef>
                  <a:spcPct val="0"/>
                </a:spcBef>
                <a:spcAft>
                  <a:spcPct val="0"/>
                </a:spcAft>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19</a:t>
            </a:fld>
            <a:endParaRPr lang="en-US" dirty="0"/>
          </a:p>
        </p:txBody>
      </p:sp>
    </p:spTree>
    <p:extLst>
      <p:ext uri="{BB962C8B-B14F-4D97-AF65-F5344CB8AC3E}">
        <p14:creationId xmlns:p14="http://schemas.microsoft.com/office/powerpoint/2010/main" val="325628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defTabSz="457017">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1485F3-8458-493B-9B29-A775E94EBE91}"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20</a:t>
            </a:fld>
            <a:endParaRPr lang="en-US" dirty="0"/>
          </a:p>
        </p:txBody>
      </p:sp>
    </p:spTree>
    <p:extLst>
      <p:ext uri="{BB962C8B-B14F-4D97-AF65-F5344CB8AC3E}">
        <p14:creationId xmlns:p14="http://schemas.microsoft.com/office/powerpoint/2010/main" val="1564344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defTabSz="457017">
              <a:spcBef>
                <a:spcPct val="0"/>
              </a:spcBef>
            </a:pPr>
            <a:endParaRPr lang="en-US" dirty="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35DEAF-F900-483C-8330-7BD6A210BA0F}" type="slidenum">
              <a:rPr lang="en-US"/>
              <a:pPr fontAlgn="base">
                <a:spcBef>
                  <a:spcPct val="0"/>
                </a:spcBef>
                <a:spcAft>
                  <a:spcPct val="0"/>
                </a:spcAft>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xfrm>
            <a:off x="685800" y="4343400"/>
            <a:ext cx="5735782" cy="4114800"/>
          </a:xfrm>
          <a:noFill/>
        </p:spPr>
        <p:txBody>
          <a:bodyPr wrap="square" numCol="1" anchor="t" anchorCtr="0" compatLnSpc="1">
            <a:prstTxWarp prst="textNoShape">
              <a:avLst/>
            </a:prstTxWarp>
            <a:noAutofit/>
          </a:bodyPr>
          <a:lstStyle/>
          <a:p>
            <a:pPr eaLnBrk="1" hangingPunct="1"/>
            <a:r>
              <a:rPr lang="en-US" sz="1400" dirty="0"/>
              <a:t>AACN 2012, Employment of New Nurse Graduates &amp; Employer Preferences for Baccalaureate-Prepared Nurses</a:t>
            </a:r>
          </a:p>
          <a:p>
            <a:pPr eaLnBrk="1" hangingPunct="1"/>
            <a:endParaRPr lang="en-US" sz="1400" dirty="0"/>
          </a:p>
          <a:p>
            <a:pPr eaLnBrk="1" hangingPunct="1"/>
            <a:r>
              <a:rPr lang="en-US" sz="1400" dirty="0"/>
              <a:t>Data going back to the 1990s showing better outcomes, lower mortality rates, and less errors by BSN prepared nurses.</a:t>
            </a:r>
          </a:p>
          <a:p>
            <a:pPr eaLnBrk="1" hangingPunct="1"/>
            <a:r>
              <a:rPr lang="en-US" sz="1400" dirty="0"/>
              <a:t>October 2012 Medical Care – Univ. of Pennsylvania found that surgical pts. In Magnet hospitals had 14% lower odds of inpatient death within 30 days and 12% lower odds of failure-to-rescue compared to patients in non-Magnet hospitals. May 2008 – report by Dr. Linda </a:t>
            </a:r>
            <a:r>
              <a:rPr lang="en-US" sz="1400" dirty="0" err="1"/>
              <a:t>Aikens</a:t>
            </a:r>
            <a:r>
              <a:rPr lang="en-US" sz="1400" dirty="0"/>
              <a:t> &amp; colleagues confirmed findings from 2003 study showing for every 10% increase in proportion of BSNs was associated with a 4% decrease in the risk of death</a:t>
            </a:r>
          </a:p>
          <a:p>
            <a:pPr eaLnBrk="1" hangingPunct="1"/>
            <a:endParaRPr lang="en-US" sz="1400" dirty="0"/>
          </a:p>
          <a:p>
            <a:pPr eaLnBrk="1" hangingPunct="1"/>
            <a:r>
              <a:rPr lang="en-US" sz="1400" dirty="0"/>
              <a:t>Studies have also demonstrated in ADN/diploma grads who complete BSN – higher competency in practice, communication, leadership, critical thinking, professional integration, and research/evaluation.</a:t>
            </a:r>
          </a:p>
          <a:p>
            <a:pPr eaLnBrk="1" hangingPunct="1"/>
            <a:r>
              <a:rPr lang="en-US" sz="1400" dirty="0"/>
              <a:t>Employers validate skills BSN brings to workforce with higher compensation</a:t>
            </a:r>
          </a:p>
          <a:p>
            <a:pPr eaLnBrk="1" hangingPunct="1"/>
            <a:endParaRPr lang="en-US" sz="1400" dirty="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800" dirty="0"/>
              <a:t>In a 2010 survey done by the TNA Education Committee to gather perceptions of AND students about plans to enroll in a BSN program responses revealed 4 barriers:</a:t>
            </a:r>
          </a:p>
          <a:p>
            <a:pPr marL="342849" indent="-342849">
              <a:spcBef>
                <a:spcPct val="0"/>
              </a:spcBef>
              <a:buAutoNum type="arabicPeriod"/>
            </a:pPr>
            <a:r>
              <a:rPr lang="en-US" sz="1800" dirty="0"/>
              <a:t>Lack of time</a:t>
            </a:r>
          </a:p>
          <a:p>
            <a:pPr marL="342849" indent="-342849">
              <a:spcBef>
                <a:spcPct val="0"/>
              </a:spcBef>
              <a:buAutoNum type="arabicPeriod"/>
            </a:pPr>
            <a:r>
              <a:rPr lang="en-US" sz="1800" dirty="0"/>
              <a:t>Family obligations</a:t>
            </a:r>
          </a:p>
          <a:p>
            <a:pPr marL="342849" indent="-342849">
              <a:spcBef>
                <a:spcPct val="0"/>
              </a:spcBef>
              <a:buAutoNum type="arabicPeriod"/>
            </a:pPr>
            <a:r>
              <a:rPr lang="en-US" sz="1800" dirty="0"/>
              <a:t>Lack of financial aid</a:t>
            </a:r>
          </a:p>
          <a:p>
            <a:pPr marL="342849" indent="-342849">
              <a:spcBef>
                <a:spcPct val="0"/>
              </a:spcBef>
              <a:buAutoNum type="arabicPeriod"/>
            </a:pPr>
            <a:r>
              <a:rPr lang="en-US" sz="1800" dirty="0"/>
              <a:t>Number of prerequisite courses needed</a:t>
            </a:r>
          </a:p>
          <a:p>
            <a:pPr eaLnBrk="1" hangingPunct="1">
              <a:spcBef>
                <a:spcPct val="0"/>
              </a:spcBef>
            </a:pPr>
            <a:endParaRPr lang="en-US" sz="1800" dirty="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D4D8E1-5B8B-4713-919C-5B204253E630}" type="slidenum">
              <a:rPr lang="en-US" smtClean="0">
                <a:solidFill>
                  <a:srgbClr val="000000"/>
                </a:solidFill>
              </a:rPr>
              <a:pPr/>
              <a:t>23</a:t>
            </a:fld>
            <a:endParaRPr lang="en-US" dirty="0"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http://www.dshs.state.tx.us/chs/cnws/Nursing-Workforce-Reports/</a:t>
            </a:r>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24</a:t>
            </a:fld>
            <a:endParaRPr lang="en-US" dirty="0"/>
          </a:p>
        </p:txBody>
      </p:sp>
    </p:spTree>
    <p:extLst>
      <p:ext uri="{BB962C8B-B14F-4D97-AF65-F5344CB8AC3E}">
        <p14:creationId xmlns:p14="http://schemas.microsoft.com/office/powerpoint/2010/main" val="3143153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http://www.dshs.state.tx.us/chs/cnws/Nursing-Workforce-Reports/</a:t>
            </a:r>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25</a:t>
            </a:fld>
            <a:endParaRPr lang="en-US" dirty="0"/>
          </a:p>
        </p:txBody>
      </p:sp>
    </p:spTree>
    <p:extLst>
      <p:ext uri="{BB962C8B-B14F-4D97-AF65-F5344CB8AC3E}">
        <p14:creationId xmlns:p14="http://schemas.microsoft.com/office/powerpoint/2010/main" val="229308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800" dirty="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D4D8E1-5B8B-4713-919C-5B204253E630}" type="slidenum">
              <a:rPr lang="en-US" smtClean="0">
                <a:solidFill>
                  <a:srgbClr val="000000"/>
                </a:solidFill>
              </a:rPr>
              <a:pPr/>
              <a:t>26</a:t>
            </a:fld>
            <a:endParaRPr lang="en-US" dirty="0"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800" dirty="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D4D8E1-5B8B-4713-919C-5B204253E630}" type="slidenum">
              <a:rPr lang="en-US" smtClean="0">
                <a:solidFill>
                  <a:srgbClr val="000000"/>
                </a:solidFill>
              </a:rPr>
              <a:pPr/>
              <a:t>27</a:t>
            </a:fld>
            <a:endParaRPr lang="en-US" dirty="0"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28</a:t>
            </a:fld>
            <a:endParaRPr lang="en-US" dirty="0"/>
          </a:p>
        </p:txBody>
      </p:sp>
    </p:spTree>
    <p:extLst>
      <p:ext uri="{BB962C8B-B14F-4D97-AF65-F5344CB8AC3E}">
        <p14:creationId xmlns:p14="http://schemas.microsoft.com/office/powerpoint/2010/main" val="245153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Majority of RNs currently ages 40 and above. There are a disproportionate number of nurses nearing retirement.  In the U.S., the average age of RNs is 45.5.  In Texas, 53% of nurses are 45 or older (30% are 55 or older- almost a third of our nurses).</a:t>
            </a:r>
          </a:p>
          <a:p>
            <a:endParaRPr lang="en-US" sz="1600" dirty="0"/>
          </a:p>
          <a:p>
            <a:endParaRPr lang="en-US" sz="1600" dirty="0"/>
          </a:p>
          <a:p>
            <a:r>
              <a:rPr lang="en-US" sz="1600" dirty="0"/>
              <a:t>Need to attract more into nursing at a younger age and move to a higher education level earlier in career.</a:t>
            </a:r>
          </a:p>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29</a:t>
            </a:fld>
            <a:endParaRPr lang="en-US" dirty="0"/>
          </a:p>
        </p:txBody>
      </p:sp>
    </p:spTree>
    <p:extLst>
      <p:ext uri="{BB962C8B-B14F-4D97-AF65-F5344CB8AC3E}">
        <p14:creationId xmlns:p14="http://schemas.microsoft.com/office/powerpoint/2010/main" val="361256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7EA15-BC32-4E6F-B3E5-1AE0CD18AF94}" type="slidenum">
              <a:rPr lang="en-US"/>
              <a:pPr fontAlgn="base">
                <a:spcBef>
                  <a:spcPct val="0"/>
                </a:spcBef>
                <a:spcAft>
                  <a:spcPct val="0"/>
                </a:spcAft>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r>
              <a:rPr lang="en-US" sz="1600" dirty="0"/>
              <a:t>Increasing number of nurses recognizing need to advance their education and many employers providing funding and support to facilitate academic progression.</a:t>
            </a:r>
          </a:p>
          <a:p>
            <a:pPr eaLnBrk="1" hangingPunct="1"/>
            <a:endParaRPr lang="en-US" sz="1600" dirty="0"/>
          </a:p>
          <a:p>
            <a:pPr eaLnBrk="1" hangingPunct="1"/>
            <a:r>
              <a:rPr lang="en-US" sz="1600" dirty="0"/>
              <a:t>Enrollment in RN-BSN programs grown from 31,215 in 2003 to 89,975 in 2011. Number of programs have grown as well</a:t>
            </a:r>
          </a:p>
          <a:p>
            <a:pPr eaLnBrk="1" hangingPunct="1"/>
            <a:endParaRPr lang="en-US" sz="1600" dirty="0"/>
          </a:p>
          <a:p>
            <a:pPr eaLnBrk="1" hangingPunct="1"/>
            <a:r>
              <a:rPr lang="en-US" sz="1600" dirty="0"/>
              <a:t>In 2012 the Joint Statement on Academic Progression for Nursing Students and Graduates was endorsed by AACN, American Association of Community Colleges, Association of Community Colleges Trustees, NLN, &amp; National Association for Associate Degree Nursing – first time leaders representing CC presidents, boards &amp; administrators have joined with </a:t>
            </a:r>
            <a:r>
              <a:rPr lang="en-US" sz="1600" dirty="0" err="1"/>
              <a:t>nsg</a:t>
            </a:r>
            <a:r>
              <a:rPr lang="en-US" sz="1600" dirty="0"/>
              <a:t> ed. Organizations to promote academic progression in </a:t>
            </a:r>
            <a:r>
              <a:rPr lang="en-US" sz="1600" dirty="0" err="1"/>
              <a:t>nsg</a:t>
            </a:r>
            <a:r>
              <a:rPr lang="en-US" sz="1600" dirty="0"/>
              <a:t> (support pursuit of higher education with goal of well-educated, diverse </a:t>
            </a:r>
            <a:r>
              <a:rPr lang="en-US" sz="1600" dirty="0" err="1"/>
              <a:t>nsg</a:t>
            </a:r>
            <a:r>
              <a:rPr lang="en-US" sz="1600" dirty="0"/>
              <a:t> workforce</a:t>
            </a:r>
          </a:p>
          <a:p>
            <a:pPr eaLnBrk="1" hangingPunct="1"/>
            <a:endParaRPr lang="en-US" sz="1600" dirty="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61B849-E40B-4BED-AD16-01CAC2DC02F5}"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800" dirty="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FACFE3-AAC4-465E-AC35-AB0F3DED18C8}" type="slidenum">
              <a:rPr lang="en-US" smtClean="0">
                <a:solidFill>
                  <a:srgbClr val="000000"/>
                </a:solidFill>
              </a:rPr>
              <a:pPr/>
              <a:t>32</a:t>
            </a:fld>
            <a:endParaRPr lang="en-US" dirty="0"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33</a:t>
            </a:fld>
            <a:endParaRPr lang="en-US" dirty="0"/>
          </a:p>
        </p:txBody>
      </p:sp>
    </p:spTree>
    <p:extLst>
      <p:ext uri="{BB962C8B-B14F-4D97-AF65-F5344CB8AC3E}">
        <p14:creationId xmlns:p14="http://schemas.microsoft.com/office/powerpoint/2010/main" val="706164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34</a:t>
            </a:fld>
            <a:endParaRPr lang="en-US" dirty="0"/>
          </a:p>
        </p:txBody>
      </p:sp>
    </p:spTree>
    <p:extLst>
      <p:ext uri="{BB962C8B-B14F-4D97-AF65-F5344CB8AC3E}">
        <p14:creationId xmlns:p14="http://schemas.microsoft.com/office/powerpoint/2010/main" val="710235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Continuing work of the Perkins Leadership Grant which was a consortium of 8 ADN and 4 BSN programs to create a competency-based 1+2+1 seamless curriculum for RN-BSN.  CABNET is intended to promote the adoption. (increase from 1,826 RN-BSN grads in 2010-11 to 4,200 by 2013-14)</a:t>
            </a:r>
          </a:p>
          <a:p>
            <a:endParaRPr lang="en-US" sz="1400" dirty="0"/>
          </a:p>
          <a:p>
            <a:r>
              <a:rPr lang="en-US" sz="1400" dirty="0"/>
              <a:t>Texas 1 of 9 states receiving the 2 year grant (AONE running the Phase 1 – 2 year initiative; RWJF will support additional 2 years if benchmarks met or exceeded</a:t>
            </a:r>
          </a:p>
          <a:p>
            <a:endParaRPr lang="en-US" sz="1400" dirty="0"/>
          </a:p>
          <a:p>
            <a:r>
              <a:rPr lang="en-US" sz="1400" dirty="0"/>
              <a:t>Led by Dr. Helen Reid (provost, Health Science Center, Trinity Valley Community College &amp; Dr. Kathryn Tart (dean UH-Victoria); co-project leader Dr. Susan Sportsman (co-chair of TT Action Coalition Executive Committee and co-leader of its Advancing Nursing Education Team</a:t>
            </a:r>
          </a:p>
          <a:p>
            <a:endParaRPr lang="en-US" sz="1400" dirty="0"/>
          </a:p>
          <a:p>
            <a:r>
              <a:rPr lang="en-US" sz="1400" dirty="0"/>
              <a:t>TNF/TNA administering the grant.</a:t>
            </a:r>
          </a:p>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35</a:t>
            </a:fld>
            <a:endParaRPr lang="en-US" dirty="0"/>
          </a:p>
        </p:txBody>
      </p:sp>
    </p:spTree>
    <p:extLst>
      <p:ext uri="{BB962C8B-B14F-4D97-AF65-F5344CB8AC3E}">
        <p14:creationId xmlns:p14="http://schemas.microsoft.com/office/powerpoint/2010/main" val="1775736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dirty="0"/>
              <a:t>Concept curriculum chosen to manage content saturation and provide a method for content management</a:t>
            </a:r>
          </a:p>
          <a:p>
            <a:endParaRPr lang="en-US" sz="1800" dirty="0"/>
          </a:p>
          <a:p>
            <a:r>
              <a:rPr lang="en-US" sz="1800" dirty="0"/>
              <a:t>Participating community colleges and universities will partner with a clinical site to assess competencies of “the nurse of the future” as they relate to leadership, cultural competencies/diversity, </a:t>
            </a:r>
            <a:r>
              <a:rPr lang="en-US" sz="1800" dirty="0" err="1"/>
              <a:t>interprofessional</a:t>
            </a:r>
            <a:r>
              <a:rPr lang="en-US" sz="1800" dirty="0"/>
              <a:t> collaboration, and quality and safety.</a:t>
            </a:r>
          </a:p>
          <a:p>
            <a:endParaRPr lang="en-US" sz="1800" dirty="0"/>
          </a:p>
          <a:p>
            <a:r>
              <a:rPr lang="en-US" sz="1800" dirty="0"/>
              <a:t>Currently have 16 CC and 9 universities involved</a:t>
            </a:r>
          </a:p>
          <a:p>
            <a:endParaRPr lang="en-US" sz="1800" dirty="0"/>
          </a:p>
          <a:p>
            <a:r>
              <a:rPr lang="en-US" sz="1800" dirty="0"/>
              <a:t>Practice partners needed – contact Helen Reid</a:t>
            </a:r>
          </a:p>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36</a:t>
            </a:fld>
            <a:endParaRPr lang="en-US" dirty="0"/>
          </a:p>
        </p:txBody>
      </p:sp>
    </p:spTree>
    <p:extLst>
      <p:ext uri="{BB962C8B-B14F-4D97-AF65-F5344CB8AC3E}">
        <p14:creationId xmlns:p14="http://schemas.microsoft.com/office/powerpoint/2010/main" val="1309448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600" dirty="0"/>
              <a:t>This Campaign also seeks to enable all nurses to practice to the full extent of their education and training. Primary care in the United States is struggling to meet patients’ needs, and staffing shortages will only be exacerbated over the next decade as millions of newly insured Americans seek care and the population continues to age. </a:t>
            </a:r>
          </a:p>
          <a:p>
            <a:pPr>
              <a:spcBef>
                <a:spcPct val="0"/>
              </a:spcBef>
            </a:pPr>
            <a:r>
              <a:rPr lang="en-US" sz="1600" dirty="0"/>
              <a:t> </a:t>
            </a:r>
          </a:p>
          <a:p>
            <a:pPr>
              <a:spcBef>
                <a:spcPct val="0"/>
              </a:spcBef>
            </a:pPr>
            <a:r>
              <a:rPr lang="en-US" sz="1600" dirty="0"/>
              <a:t>For both immediate and long-term needs, solutions must enable nurses, as well as other health professionals, to practice to the full level of their education and training in a team-based model of care delivery. </a:t>
            </a:r>
          </a:p>
          <a:p>
            <a:pPr>
              <a:spcBef>
                <a:spcPct val="0"/>
              </a:spcBef>
            </a:pPr>
            <a:r>
              <a:rPr lang="en-US" sz="1600" dirty="0"/>
              <a:t> </a:t>
            </a:r>
          </a:p>
          <a:p>
            <a:pPr>
              <a:spcBef>
                <a:spcPct val="0"/>
              </a:spcBef>
            </a:pPr>
            <a:r>
              <a:rPr lang="en-US" sz="1600" dirty="0"/>
              <a:t>Moreover, they should create models of care that maximize the time providers can spend on their respective roles and responsibilities to patients.</a:t>
            </a:r>
          </a:p>
          <a:p>
            <a:pPr>
              <a:spcBef>
                <a:spcPct val="0"/>
              </a:spcBef>
            </a:pPr>
            <a:endParaRPr lang="en-US" dirty="0"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9705B2-503F-4351-AF7C-7C28C1B82FA6}" type="slidenum">
              <a:rPr lang="en-US"/>
              <a:pPr fontAlgn="base">
                <a:spcBef>
                  <a:spcPct val="0"/>
                </a:spcBef>
                <a:spcAft>
                  <a:spcPct val="0"/>
                </a:spcAft>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38</a:t>
            </a:fld>
            <a:endParaRPr lang="en-US" dirty="0"/>
          </a:p>
        </p:txBody>
      </p:sp>
    </p:spTree>
    <p:extLst>
      <p:ext uri="{BB962C8B-B14F-4D97-AF65-F5344CB8AC3E}">
        <p14:creationId xmlns:p14="http://schemas.microsoft.com/office/powerpoint/2010/main" val="1616964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600" dirty="0"/>
              <a:t>This map from the American Association of Nurse Practitioners (AANP) shows the practice environment for nurse practitioners. As you can see, nurse practitioners in 12 states have restricted practice and in 21 states have reduced practice. Only in 17 states and the District of Columbia do nurse practitioners have full practice authority.  </a:t>
            </a:r>
          </a:p>
          <a:p>
            <a:pPr eaLnBrk="1" hangingPunct="1">
              <a:spcBef>
                <a:spcPct val="0"/>
              </a:spcBef>
            </a:pPr>
            <a:endParaRPr lang="en-US" sz="1600" dirty="0"/>
          </a:p>
          <a:p>
            <a:pPr eaLnBrk="1" hangingPunct="1">
              <a:spcBef>
                <a:spcPct val="0"/>
              </a:spcBef>
            </a:pPr>
            <a:r>
              <a:rPr lang="en-US" sz="1600" dirty="0"/>
              <a:t>In Utah, nurse practitioners have full practice authority, except for prescribing controlled substances. This means that California is the only state west of the Continental Divide that hasn’t modernized their scope of practice laws. For more information about practice restrictions for other types of APRNs, visit the National Council of State Boards of Nursing’s (NCSBN) website. </a:t>
            </a:r>
          </a:p>
          <a:p>
            <a:pPr eaLnBrk="1" hangingPunct="1">
              <a:spcBef>
                <a:spcPct val="0"/>
              </a:spcBef>
            </a:pPr>
            <a:endParaRPr lang="en-US" dirty="0"/>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12DE9FDD-D40D-5344-A6B0-47E859038B84}" type="slidenum">
              <a:rPr lang="en-US" smtClean="0"/>
              <a:pPr/>
              <a:t>39</a:t>
            </a:fld>
            <a:endParaRPr lang="en-US"/>
          </a:p>
        </p:txBody>
      </p:sp>
    </p:spTree>
    <p:extLst>
      <p:ext uri="{BB962C8B-B14F-4D97-AF65-F5344CB8AC3E}">
        <p14:creationId xmlns:p14="http://schemas.microsoft.com/office/powerpoint/2010/main" val="94109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8983760-8087-304E-A07F-946473829BA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40</a:t>
            </a:fld>
            <a:endParaRPr lang="en-US" dirty="0"/>
          </a:p>
        </p:txBody>
      </p:sp>
    </p:spTree>
    <p:extLst>
      <p:ext uri="{BB962C8B-B14F-4D97-AF65-F5344CB8AC3E}">
        <p14:creationId xmlns:p14="http://schemas.microsoft.com/office/powerpoint/2010/main" val="960945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600" dirty="0"/>
              <a:t>Perryman found that at current levels of activity, the impact of efficiency gains from greater use of APRNs (including multiplier effects) would be 97,205 new permanent jobs, $8 billion in annual economic output (gross product) and $16.1 billion in total expenditures per year within Texas. The economic stimulus would spark additional yearly tax receipts of $483.9 million to the State of Texas and $233.2 million to local governments.</a:t>
            </a:r>
          </a:p>
          <a:p>
            <a:r>
              <a:rPr lang="en-US" sz="1600" dirty="0"/>
              <a:t> </a:t>
            </a:r>
          </a:p>
          <a:p>
            <a:r>
              <a:rPr lang="en-US" sz="1600" dirty="0"/>
              <a:t>Over time, economic benefits would grow, according to the report, which includes projections for 2020, 2030 and 2040. By 2040, the total impact would reach 177,220 permanent jobs with $23.6 billion in economic output and almost $46.9 billion in total expenditures each year. The State of Texas would see its annual tax receipts boosted by $1.432 billion, with another $538.1 million going to local government coffers.</a:t>
            </a:r>
          </a:p>
          <a:p>
            <a:r>
              <a:rPr lang="en-US" dirty="0"/>
              <a:t> </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17456-74C5-4E75-8C13-21760B4C1228}" type="slidenum">
              <a:rPr lang="en-US"/>
              <a:pPr fontAlgn="base">
                <a:spcBef>
                  <a:spcPct val="0"/>
                </a:spcBef>
                <a:spcAft>
                  <a:spcPct val="0"/>
                </a:spcAft>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42</a:t>
            </a:fld>
            <a:endParaRPr lang="en-US" dirty="0"/>
          </a:p>
        </p:txBody>
      </p:sp>
    </p:spTree>
    <p:extLst>
      <p:ext uri="{BB962C8B-B14F-4D97-AF65-F5344CB8AC3E}">
        <p14:creationId xmlns:p14="http://schemas.microsoft.com/office/powerpoint/2010/main" val="3735514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43</a:t>
            </a:fld>
            <a:endParaRPr lang="en-US" dirty="0"/>
          </a:p>
        </p:txBody>
      </p:sp>
    </p:spTree>
    <p:extLst>
      <p:ext uri="{BB962C8B-B14F-4D97-AF65-F5344CB8AC3E}">
        <p14:creationId xmlns:p14="http://schemas.microsoft.com/office/powerpoint/2010/main" val="684941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45</a:t>
            </a:fld>
            <a:endParaRPr lang="en-US" dirty="0"/>
          </a:p>
        </p:txBody>
      </p:sp>
    </p:spTree>
    <p:extLst>
      <p:ext uri="{BB962C8B-B14F-4D97-AF65-F5344CB8AC3E}">
        <p14:creationId xmlns:p14="http://schemas.microsoft.com/office/powerpoint/2010/main" val="1293127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46</a:t>
            </a:fld>
            <a:endParaRPr lang="en-US" dirty="0"/>
          </a:p>
        </p:txBody>
      </p:sp>
    </p:spTree>
    <p:extLst>
      <p:ext uri="{BB962C8B-B14F-4D97-AF65-F5344CB8AC3E}">
        <p14:creationId xmlns:p14="http://schemas.microsoft.com/office/powerpoint/2010/main" val="1293127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47</a:t>
            </a:fld>
            <a:endParaRPr lang="en-US" dirty="0"/>
          </a:p>
        </p:txBody>
      </p:sp>
    </p:spTree>
    <p:extLst>
      <p:ext uri="{BB962C8B-B14F-4D97-AF65-F5344CB8AC3E}">
        <p14:creationId xmlns:p14="http://schemas.microsoft.com/office/powerpoint/2010/main" val="1293127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defTabSz="457017">
              <a:spcBef>
                <a:spcPct val="0"/>
              </a:spcBef>
            </a:pPr>
            <a:r>
              <a:rPr lang="en-US" sz="1600" dirty="0"/>
              <a:t>Nurses bring an important voice and point of view to management and policy discussions. We need to prepare more nurses to help lead improvements in health care quality, safety, access and value.</a:t>
            </a:r>
          </a:p>
          <a:p>
            <a:pPr defTabSz="457017">
              <a:spcBef>
                <a:spcPct val="0"/>
              </a:spcBef>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88073B-6E32-4FD3-A9F0-CB29E282DDDE}" type="slidenum">
              <a:rPr lang="en-US"/>
              <a:pPr fontAlgn="base">
                <a:spcBef>
                  <a:spcPct val="0"/>
                </a:spcBef>
                <a:spcAft>
                  <a:spcPct val="0"/>
                </a:spcAft>
              </a:pPr>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49</a:t>
            </a:fld>
            <a:endParaRPr lang="en-US" dirty="0"/>
          </a:p>
        </p:txBody>
      </p:sp>
    </p:spTree>
    <p:extLst>
      <p:ext uri="{BB962C8B-B14F-4D97-AF65-F5344CB8AC3E}">
        <p14:creationId xmlns:p14="http://schemas.microsoft.com/office/powerpoint/2010/main" val="20672489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983760-8087-304E-A07F-946473829BA5}" type="slidenum">
              <a:rPr lang="en-US" smtClean="0"/>
              <a:pPr/>
              <a:t>50</a:t>
            </a:fld>
            <a:endParaRPr lang="en-US" dirty="0"/>
          </a:p>
        </p:txBody>
      </p:sp>
    </p:spTree>
    <p:extLst>
      <p:ext uri="{BB962C8B-B14F-4D97-AF65-F5344CB8AC3E}">
        <p14:creationId xmlns:p14="http://schemas.microsoft.com/office/powerpoint/2010/main" val="226493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268FB4-8486-46A7-8DCA-83DBE77A00D3}" type="slidenum">
              <a:rPr lang="en-US"/>
              <a:pPr fontAlgn="base">
                <a:spcBef>
                  <a:spcPct val="0"/>
                </a:spcBef>
                <a:spcAft>
                  <a:spcPct val="0"/>
                </a:spcAft>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51</a:t>
            </a:fld>
            <a:endParaRPr lang="en-US" dirty="0"/>
          </a:p>
        </p:txBody>
      </p:sp>
    </p:spTree>
    <p:extLst>
      <p:ext uri="{BB962C8B-B14F-4D97-AF65-F5344CB8AC3E}">
        <p14:creationId xmlns:p14="http://schemas.microsoft.com/office/powerpoint/2010/main" val="1248310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effectLst/>
              </a:rPr>
              <a:t>With much care being delivered in med-</a:t>
            </a:r>
            <a:r>
              <a:rPr lang="en-US" dirty="0" err="1" smtClean="0">
                <a:effectLst/>
              </a:rPr>
              <a:t>surg</a:t>
            </a:r>
            <a:r>
              <a:rPr lang="en-US" dirty="0" smtClean="0">
                <a:effectLst/>
              </a:rPr>
              <a:t>, &amp; with an estimated 35-40% of unexpected hospital deaths occurring on such units, RWJF &amp; IHI  worked together to create, test, &amp; implement changes that will dramatically improve care on these units, &amp; improve staff satisfaction as well.</a:t>
            </a:r>
          </a:p>
          <a:p>
            <a:r>
              <a:rPr lang="en-US" dirty="0" smtClean="0">
                <a:effectLst/>
              </a:rPr>
              <a:t>In 2003, through an initiative called Transforming Care at the Bedside (TCAB), RWJF &amp; IHI created a </a:t>
            </a:r>
            <a:r>
              <a:rPr lang="en-US" dirty="0" smtClean="0">
                <a:effectLst/>
                <a:hlinkClick r:id="rId3" action="ppaction://hlinkfile"/>
              </a:rPr>
              <a:t>framework</a:t>
            </a:r>
            <a:r>
              <a:rPr lang="en-US" dirty="0" smtClean="0">
                <a:effectLst/>
              </a:rPr>
              <a:t> for change on med-</a:t>
            </a:r>
            <a:r>
              <a:rPr lang="en-US" dirty="0" err="1" smtClean="0">
                <a:effectLst/>
              </a:rPr>
              <a:t>surg</a:t>
            </a:r>
            <a:r>
              <a:rPr lang="en-US" dirty="0" smtClean="0">
                <a:effectLst/>
              </a:rPr>
              <a:t> units built around improvements in 4 main categories: </a:t>
            </a:r>
          </a:p>
          <a:p>
            <a:r>
              <a:rPr lang="en-US" dirty="0" smtClean="0">
                <a:effectLst/>
              </a:rPr>
              <a:t>Safe and Reliable Care; Vitality and Teamwork; Patient-Centered Care; Value-Added Care Processes</a:t>
            </a:r>
          </a:p>
          <a:p>
            <a:r>
              <a:rPr lang="en-US" dirty="0" smtClean="0">
                <a:effectLst/>
              </a:rPr>
              <a:t>Over several years, participating hospitals tested, refined, &amp; implemented change ideas within each of the 4 categories, many with very promising early results. </a:t>
            </a:r>
            <a:r>
              <a:rPr lang="en-US" b="1" dirty="0" smtClean="0">
                <a:effectLst/>
              </a:rPr>
              <a:t>Examples include the following:</a:t>
            </a:r>
          </a:p>
          <a:p>
            <a:r>
              <a:rPr lang="en-US" dirty="0" smtClean="0">
                <a:effectLst/>
              </a:rPr>
              <a:t>Use of </a:t>
            </a:r>
            <a:r>
              <a:rPr lang="en-US" dirty="0" smtClean="0">
                <a:effectLst/>
                <a:hlinkClick r:id="rId4" action="ppaction://hlinkfile"/>
              </a:rPr>
              <a:t>Rapid Response Teams </a:t>
            </a:r>
            <a:r>
              <a:rPr lang="en-US" dirty="0" smtClean="0">
                <a:effectLst/>
              </a:rPr>
              <a:t>to “rescue” patients before a crisis occurs</a:t>
            </a:r>
          </a:p>
          <a:p>
            <a:r>
              <a:rPr lang="en-US" dirty="0" smtClean="0">
                <a:effectLst/>
              </a:rPr>
              <a:t>Specific communication models that support consistent &amp; clear communication among caregivers</a:t>
            </a:r>
          </a:p>
          <a:p>
            <a:r>
              <a:rPr lang="en-US" dirty="0" smtClean="0">
                <a:effectLst/>
              </a:rPr>
              <a:t>Professional support programs such as </a:t>
            </a:r>
            <a:r>
              <a:rPr lang="en-US" dirty="0" err="1" smtClean="0">
                <a:effectLst/>
              </a:rPr>
              <a:t>preceptorships</a:t>
            </a:r>
            <a:r>
              <a:rPr lang="en-US" dirty="0" smtClean="0">
                <a:effectLst/>
              </a:rPr>
              <a:t> &amp; educational opportunities</a:t>
            </a:r>
          </a:p>
          <a:p>
            <a:r>
              <a:rPr lang="en-US" dirty="0" smtClean="0">
                <a:effectLst/>
              </a:rPr>
              <a:t>Liberalized diet plans &amp; meal schedules for patients</a:t>
            </a:r>
          </a:p>
          <a:p>
            <a:r>
              <a:rPr lang="en-US" dirty="0" smtClean="0">
                <a:effectLst/>
              </a:rPr>
              <a:t>Redesigned workspace that enhances efficiency &amp; reduces waste </a:t>
            </a:r>
          </a:p>
          <a:p>
            <a:r>
              <a:rPr lang="en-US" sz="1100" dirty="0"/>
              <a:t>Many changes cannot be strictly categorized, but produce positive change in 1 or more categories. Only by working in all 4 categories simultaneously that care teams can produce truly transforming results.</a:t>
            </a:r>
          </a:p>
          <a:p>
            <a:r>
              <a:rPr lang="en-US" sz="1100" b="1" dirty="0"/>
              <a:t>​(Seton Healthcare and MDACC are participants in project)</a:t>
            </a:r>
            <a:endParaRPr lang="en-US" sz="1100" dirty="0"/>
          </a:p>
        </p:txBody>
      </p:sp>
      <p:sp>
        <p:nvSpPr>
          <p:cNvPr id="4" name="Slide Number Placeholder 3"/>
          <p:cNvSpPr>
            <a:spLocks noGrp="1"/>
          </p:cNvSpPr>
          <p:nvPr>
            <p:ph type="sldNum" sz="quarter" idx="10"/>
          </p:nvPr>
        </p:nvSpPr>
        <p:spPr/>
        <p:txBody>
          <a:bodyPr/>
          <a:lstStyle/>
          <a:p>
            <a:fld id="{F8983760-8087-304E-A07F-946473829BA5}" type="slidenum">
              <a:rPr lang="en-US" smtClean="0"/>
              <a:pPr/>
              <a:t>52</a:t>
            </a:fld>
            <a:endParaRPr lang="en-US" dirty="0"/>
          </a:p>
        </p:txBody>
      </p:sp>
    </p:spTree>
    <p:extLst>
      <p:ext uri="{BB962C8B-B14F-4D97-AF65-F5344CB8AC3E}">
        <p14:creationId xmlns:p14="http://schemas.microsoft.com/office/powerpoint/2010/main" val="23846246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53</a:t>
            </a:fld>
            <a:endParaRPr lang="en-US" dirty="0"/>
          </a:p>
        </p:txBody>
      </p:sp>
    </p:spTree>
    <p:extLst>
      <p:ext uri="{BB962C8B-B14F-4D97-AF65-F5344CB8AC3E}">
        <p14:creationId xmlns:p14="http://schemas.microsoft.com/office/powerpoint/2010/main" val="12483108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a:t>You can incorporate the recommendations into your organization’s strategic plans.</a:t>
            </a:r>
          </a:p>
          <a:p>
            <a:r>
              <a:rPr lang="en-US" sz="1600" dirty="0"/>
              <a:t> </a:t>
            </a:r>
          </a:p>
          <a:p>
            <a:r>
              <a:rPr lang="en-US" sz="1600" dirty="0"/>
              <a:t>Second, you can promote nursing leadership.  If there’s a new piece of technology being considered at your facility or a new quality improvement program that will be tested, make sure that nurses are involved in the decision-making process.  Ensure that a nurse sits on the committee overseeing it.</a:t>
            </a:r>
          </a:p>
          <a:p>
            <a:r>
              <a:rPr lang="en-US" sz="1600" dirty="0"/>
              <a:t> </a:t>
            </a:r>
          </a:p>
          <a:p>
            <a:r>
              <a:rPr lang="en-US" sz="1600" dirty="0"/>
              <a:t>Make sure you mentor new nurses and get them to be leaders. Encourage lifelong learning. </a:t>
            </a:r>
          </a:p>
          <a:p>
            <a:r>
              <a:rPr lang="en-US" sz="1600" dirty="0"/>
              <a:t> </a:t>
            </a:r>
          </a:p>
          <a:p>
            <a:r>
              <a:rPr lang="en-US" sz="1600" dirty="0"/>
              <a:t>Keep exceptional data on nurses’ contributions so that you can prove to management that the contributions you are observing are in fact improving quality and promoting efficiency.</a:t>
            </a:r>
          </a:p>
          <a:p>
            <a:endParaRPr lang="en-US" dirty="0"/>
          </a:p>
        </p:txBody>
      </p:sp>
      <p:sp>
        <p:nvSpPr>
          <p:cNvPr id="4" name="Slide Number Placeholder 3"/>
          <p:cNvSpPr>
            <a:spLocks noGrp="1"/>
          </p:cNvSpPr>
          <p:nvPr>
            <p:ph type="sldNum" sz="quarter" idx="10"/>
          </p:nvPr>
        </p:nvSpPr>
        <p:spPr/>
        <p:txBody>
          <a:bodyPr/>
          <a:lstStyle/>
          <a:p>
            <a:fld id="{F8983760-8087-304E-A07F-946473829BA5}" type="slidenum">
              <a:rPr lang="en-US" smtClean="0"/>
              <a:pPr/>
              <a:t>54</a:t>
            </a:fld>
            <a:endParaRPr lang="en-US" dirty="0"/>
          </a:p>
        </p:txBody>
      </p:sp>
    </p:spTree>
    <p:extLst>
      <p:ext uri="{BB962C8B-B14F-4D97-AF65-F5344CB8AC3E}">
        <p14:creationId xmlns:p14="http://schemas.microsoft.com/office/powerpoint/2010/main" val="3392828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a:t>Make sure that you know everything in the IOM report and translate it for your staff.  And share the main findings from the report with your leaders and directors.</a:t>
            </a:r>
          </a:p>
          <a:p>
            <a:r>
              <a:rPr lang="en-US" sz="1400" dirty="0"/>
              <a:t> </a:t>
            </a:r>
          </a:p>
          <a:p>
            <a:r>
              <a:rPr lang="en-US" sz="1400" dirty="0"/>
              <a:t>Encourage your organization to adopt a formal policy requiring new hires to have a BSN degree, or to require nurses with an AD degree to return to school within five years. </a:t>
            </a:r>
          </a:p>
          <a:p>
            <a:r>
              <a:rPr lang="en-US" sz="1400" dirty="0"/>
              <a:t> </a:t>
            </a:r>
          </a:p>
          <a:p>
            <a:r>
              <a:rPr lang="en-US" sz="1400" dirty="0"/>
              <a:t>Develop plans for how you an assist your staff to achieve academic progression.</a:t>
            </a:r>
          </a:p>
          <a:p>
            <a:r>
              <a:rPr lang="en-US" sz="1400" dirty="0"/>
              <a:t> </a:t>
            </a:r>
          </a:p>
          <a:p>
            <a:r>
              <a:rPr lang="en-US" sz="1400" dirty="0"/>
              <a:t>These are just a few ideas… and I’m sure you will have more ideas as well about how you and your organization/institution can get involved in advancing the IOM recommendations.  We need your support to transform nursing and improve patient care.  So join the Texas Action Coalition.  Together, let’s transform our field and improve patient care. </a:t>
            </a:r>
          </a:p>
        </p:txBody>
      </p:sp>
      <p:sp>
        <p:nvSpPr>
          <p:cNvPr id="4" name="Slide Number Placeholder 3"/>
          <p:cNvSpPr>
            <a:spLocks noGrp="1"/>
          </p:cNvSpPr>
          <p:nvPr>
            <p:ph type="sldNum" sz="quarter" idx="10"/>
          </p:nvPr>
        </p:nvSpPr>
        <p:spPr/>
        <p:txBody>
          <a:bodyPr/>
          <a:lstStyle/>
          <a:p>
            <a:fld id="{F8983760-8087-304E-A07F-946473829BA5}" type="slidenum">
              <a:rPr lang="en-US" smtClean="0"/>
              <a:pPr/>
              <a:t>55</a:t>
            </a:fld>
            <a:endParaRPr lang="en-US" dirty="0"/>
          </a:p>
        </p:txBody>
      </p:sp>
    </p:spTree>
    <p:extLst>
      <p:ext uri="{BB962C8B-B14F-4D97-AF65-F5344CB8AC3E}">
        <p14:creationId xmlns:p14="http://schemas.microsoft.com/office/powerpoint/2010/main" val="3771101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56</a:t>
            </a:fld>
            <a:endParaRPr lang="en-US" dirty="0"/>
          </a:p>
        </p:txBody>
      </p:sp>
    </p:spTree>
    <p:extLst>
      <p:ext uri="{BB962C8B-B14F-4D97-AF65-F5344CB8AC3E}">
        <p14:creationId xmlns:p14="http://schemas.microsoft.com/office/powerpoint/2010/main" val="36140632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160611-352C-41CB-BB88-E72E058A38EB}" type="slidenum">
              <a:rPr lang="en-US"/>
              <a:pPr fontAlgn="base">
                <a:spcBef>
                  <a:spcPct val="0"/>
                </a:spcBef>
                <a:spcAft>
                  <a:spcPct val="0"/>
                </a:spcAft>
              </a:pPr>
              <a:t>57</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A95B5B-B6DA-4F5F-8D78-5999ADE590E0}" type="slidenum">
              <a:rPr lang="en-US">
                <a:solidFill>
                  <a:srgbClr val="000000"/>
                </a:solidFill>
              </a:rPr>
              <a:pPr fontAlgn="base">
                <a:spcBef>
                  <a:spcPct val="0"/>
                </a:spcBef>
                <a:spcAft>
                  <a:spcPct val="0"/>
                </a:spcAft>
              </a:pPr>
              <a:t>58</a:t>
            </a:fld>
            <a:endParaRPr lang="en-US" dirty="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59</a:t>
            </a:fld>
            <a:endParaRPr lang="en-US" dirty="0"/>
          </a:p>
        </p:txBody>
      </p:sp>
    </p:spTree>
    <p:extLst>
      <p:ext uri="{BB962C8B-B14F-4D97-AF65-F5344CB8AC3E}">
        <p14:creationId xmlns:p14="http://schemas.microsoft.com/office/powerpoint/2010/main" val="30565992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 ship is in harbor is safe but that is not what a ship is built for.</a:t>
            </a:r>
          </a:p>
          <a:p>
            <a:endParaRPr lang="en-US" sz="1600" dirty="0"/>
          </a:p>
          <a:p>
            <a:r>
              <a:rPr lang="en-US" sz="1600" dirty="0"/>
              <a:t>In harbor no movement, one  of many, does not stand out, not fulfilling its utility</a:t>
            </a:r>
          </a:p>
          <a:p>
            <a:endParaRPr lang="en-US" sz="1600" dirty="0"/>
          </a:p>
          <a:p>
            <a:r>
              <a:rPr lang="en-US" sz="1600" dirty="0"/>
              <a:t>At sea, may encounter turbulence or may have times of peace and calm.  Both are part of the adventure and all experience lead the journey to the final destination.</a:t>
            </a:r>
          </a:p>
          <a:p>
            <a:endParaRPr lang="en-US" sz="1600" dirty="0"/>
          </a:p>
          <a:p>
            <a:r>
              <a:rPr lang="en-US" sz="1600" dirty="0"/>
              <a:t>Take the  journey, enjoy the experiences, steer the course its final destination.  If we don’t take the trip, we will be left behind.</a:t>
            </a:r>
          </a:p>
        </p:txBody>
      </p:sp>
      <p:sp>
        <p:nvSpPr>
          <p:cNvPr id="4" name="Slide Number Placeholder 3"/>
          <p:cNvSpPr>
            <a:spLocks noGrp="1"/>
          </p:cNvSpPr>
          <p:nvPr>
            <p:ph type="sldNum" sz="quarter" idx="10"/>
          </p:nvPr>
        </p:nvSpPr>
        <p:spPr/>
        <p:txBody>
          <a:bodyPr/>
          <a:lstStyle/>
          <a:p>
            <a:fld id="{F8983760-8087-304E-A07F-946473829BA5}" type="slidenum">
              <a:rPr lang="en-US" smtClean="0"/>
              <a:pPr/>
              <a:t>60</a:t>
            </a:fld>
            <a:endParaRPr lang="en-US" dirty="0"/>
          </a:p>
        </p:txBody>
      </p:sp>
    </p:spTree>
    <p:extLst>
      <p:ext uri="{BB962C8B-B14F-4D97-AF65-F5344CB8AC3E}">
        <p14:creationId xmlns:p14="http://schemas.microsoft.com/office/powerpoint/2010/main" val="125444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52D58B-0D60-40FF-B31A-88BB2B62DCE5}" type="slidenum">
              <a:rPr lang="en-US"/>
              <a:pPr fontAlgn="base">
                <a:spcBef>
                  <a:spcPct val="0"/>
                </a:spcBef>
                <a:spcAft>
                  <a:spcPct val="0"/>
                </a:spcAft>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61</a:t>
            </a:fld>
            <a:endParaRPr lang="en-US" dirty="0"/>
          </a:p>
        </p:txBody>
      </p:sp>
    </p:spTree>
    <p:extLst>
      <p:ext uri="{BB962C8B-B14F-4D97-AF65-F5344CB8AC3E}">
        <p14:creationId xmlns:p14="http://schemas.microsoft.com/office/powerpoint/2010/main" val="258397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25000" lnSpcReduction="20000"/>
          </a:bodyPr>
          <a:lstStyle/>
          <a:p>
            <a:pPr>
              <a:defRPr/>
            </a:pPr>
            <a:endParaRPr lang="en-US" sz="116000" dirty="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9A67B45-B57B-4667-8C1E-FAAE70522651}" type="slidenum">
              <a:rPr lang="en-US" smtClean="0">
                <a:latin typeface="Arial" pitchFamily="34" charset="0"/>
              </a:rPr>
              <a:pPr>
                <a:defRPr/>
              </a:pPr>
              <a:t>7</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endParaRPr lang="en-US" sz="1800" dirty="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3448C6-F4B3-47C1-8923-10283FC0D369}"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E3DE7-776A-4607-B34F-D7927B466AE9}" type="slidenum">
              <a:rPr lang="en-US" smtClean="0"/>
              <a:pPr>
                <a:defRPr/>
              </a:pPr>
              <a:t>9</a:t>
            </a:fld>
            <a:endParaRPr lang="en-US" dirty="0"/>
          </a:p>
        </p:txBody>
      </p:sp>
    </p:spTree>
    <p:extLst>
      <p:ext uri="{BB962C8B-B14F-4D97-AF65-F5344CB8AC3E}">
        <p14:creationId xmlns:p14="http://schemas.microsoft.com/office/powerpoint/2010/main" val="1042099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6"/>
          <p:cNvSpPr/>
          <p:nvPr userDrawn="1"/>
        </p:nvSpPr>
        <p:spPr>
          <a:xfrm>
            <a:off x="0" y="0"/>
            <a:ext cx="9161463" cy="6853238"/>
          </a:xfrm>
          <a:prstGeom prst="rect">
            <a:avLst/>
          </a:prstGeom>
          <a:gradFill flip="none" rotWithShape="1">
            <a:gsLst>
              <a:gs pos="0">
                <a:srgbClr val="338BB3"/>
              </a:gs>
              <a:gs pos="100000">
                <a:srgbClr val="1A4664"/>
              </a:gs>
            </a:gsLst>
            <a:lin ang="19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3" name="Rounded Rectangle 11"/>
          <p:cNvSpPr/>
          <p:nvPr userDrawn="1"/>
        </p:nvSpPr>
        <p:spPr>
          <a:xfrm>
            <a:off x="3153750" y="315368"/>
            <a:ext cx="5980241" cy="2731117"/>
          </a:xfrm>
          <a:prstGeom prst="roundRect">
            <a:avLst>
              <a:gd name="adj" fmla="val 5489"/>
            </a:avLst>
          </a:prstGeom>
          <a:gradFill flip="none" rotWithShape="1">
            <a:gsLst>
              <a:gs pos="23000">
                <a:schemeClr val="bg1">
                  <a:alpha val="34000"/>
                </a:schemeClr>
              </a:gs>
              <a:gs pos="100000">
                <a:srgbClr val="338BB3">
                  <a:alpha val="22000"/>
                </a:srgbClr>
              </a:gs>
            </a:gsLst>
            <a:lin ang="858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4" name="Rounded Rectangle 9"/>
          <p:cNvSpPr/>
          <p:nvPr userDrawn="1"/>
        </p:nvSpPr>
        <p:spPr>
          <a:xfrm>
            <a:off x="1190625" y="1123950"/>
            <a:ext cx="7945438" cy="3916363"/>
          </a:xfrm>
          <a:prstGeom prst="roundRect">
            <a:avLst>
              <a:gd name="adj" fmla="val 3348"/>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5" name="Rectangle 35"/>
          <p:cNvSpPr/>
          <p:nvPr userDrawn="1"/>
        </p:nvSpPr>
        <p:spPr>
          <a:xfrm>
            <a:off x="-17463" y="1930400"/>
            <a:ext cx="9178926" cy="17922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6" name="Rounded Rectangle 10"/>
          <p:cNvSpPr/>
          <p:nvPr userDrawn="1"/>
        </p:nvSpPr>
        <p:spPr>
          <a:xfrm>
            <a:off x="722313" y="4103688"/>
            <a:ext cx="5667375" cy="2706687"/>
          </a:xfrm>
          <a:prstGeom prst="roundRect">
            <a:avLst>
              <a:gd name="adj" fmla="val 6494"/>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15"/>
          <p:cNvSpPr/>
          <p:nvPr userDrawn="1"/>
        </p:nvSpPr>
        <p:spPr>
          <a:xfrm>
            <a:off x="65088" y="3443288"/>
            <a:ext cx="4813300" cy="3348037"/>
          </a:xfrm>
          <a:prstGeom prst="roundRect">
            <a:avLst>
              <a:gd name="adj" fmla="val 3785"/>
            </a:avLst>
          </a:prstGeom>
          <a:gradFill flip="none" rotWithShape="1">
            <a:gsLst>
              <a:gs pos="29000">
                <a:schemeClr val="bg1">
                  <a:alpha val="15000"/>
                </a:schemeClr>
              </a:gs>
              <a:gs pos="100000">
                <a:srgbClr val="338BB3">
                  <a:alpha val="15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cxnSp>
        <p:nvCxnSpPr>
          <p:cNvPr id="8" name="Straight Connector 7"/>
          <p:cNvCxnSpPr/>
          <p:nvPr userDrawn="1"/>
        </p:nvCxnSpPr>
        <p:spPr>
          <a:xfrm>
            <a:off x="-17463" y="1930400"/>
            <a:ext cx="8362951"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31"/>
          <p:cNvCxnSpPr/>
          <p:nvPr userDrawn="1"/>
        </p:nvCxnSpPr>
        <p:spPr>
          <a:xfrm>
            <a:off x="8620125" y="1925638"/>
            <a:ext cx="541338" cy="0"/>
          </a:xfrm>
          <a:prstGeom prst="line">
            <a:avLst/>
          </a:prstGeom>
        </p:spPr>
        <p:style>
          <a:lnRef idx="2">
            <a:schemeClr val="accent6"/>
          </a:lnRef>
          <a:fillRef idx="0">
            <a:schemeClr val="accent6"/>
          </a:fillRef>
          <a:effectRef idx="1">
            <a:schemeClr val="accent6"/>
          </a:effectRef>
          <a:fontRef idx="minor">
            <a:schemeClr val="tx1"/>
          </a:fontRef>
        </p:style>
      </p:cxnSp>
      <p:sp>
        <p:nvSpPr>
          <p:cNvPr id="10" name="Oval 34"/>
          <p:cNvSpPr/>
          <p:nvPr userDrawn="1"/>
        </p:nvSpPr>
        <p:spPr>
          <a:xfrm>
            <a:off x="8350667" y="1778967"/>
            <a:ext cx="269175" cy="269175"/>
          </a:xfrm>
          <a:prstGeom prst="ellipse">
            <a:avLst/>
          </a:prstGeom>
          <a:gradFill flip="none" rotWithShape="1">
            <a:gsLst>
              <a:gs pos="81000">
                <a:srgbClr val="FFFFFF">
                  <a:alpha val="0"/>
                </a:srgbClr>
              </a:gs>
              <a:gs pos="2000">
                <a:schemeClr val="bg1">
                  <a:alpha val="54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cxnSp>
        <p:nvCxnSpPr>
          <p:cNvPr id="11" name="Straight Connector 27"/>
          <p:cNvCxnSpPr/>
          <p:nvPr userDrawn="1"/>
        </p:nvCxnSpPr>
        <p:spPr>
          <a:xfrm>
            <a:off x="8281988" y="1743075"/>
            <a:ext cx="423862" cy="369888"/>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2" name="Straight Connector 26"/>
          <p:cNvCxnSpPr/>
          <p:nvPr userDrawn="1"/>
        </p:nvCxnSpPr>
        <p:spPr>
          <a:xfrm flipH="1">
            <a:off x="8281988" y="1746250"/>
            <a:ext cx="423862" cy="366713"/>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3" name="Straight Connector 25"/>
          <p:cNvCxnSpPr/>
          <p:nvPr userDrawn="1"/>
        </p:nvCxnSpPr>
        <p:spPr>
          <a:xfrm>
            <a:off x="8502650" y="1681163"/>
            <a:ext cx="0" cy="18415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4" name="Straight Connector 22"/>
          <p:cNvCxnSpPr/>
          <p:nvPr userDrawn="1"/>
        </p:nvCxnSpPr>
        <p:spPr>
          <a:xfrm rot="10800000">
            <a:off x="8501063" y="1993900"/>
            <a:ext cx="0" cy="18415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5" name="Straight Connector 36"/>
          <p:cNvCxnSpPr/>
          <p:nvPr userDrawn="1"/>
        </p:nvCxnSpPr>
        <p:spPr>
          <a:xfrm>
            <a:off x="-17463" y="3722688"/>
            <a:ext cx="9178926" cy="0"/>
          </a:xfrm>
          <a:prstGeom prst="line">
            <a:avLst/>
          </a:prstGeom>
        </p:spPr>
        <p:style>
          <a:lnRef idx="2">
            <a:schemeClr val="accent6"/>
          </a:lnRef>
          <a:fillRef idx="0">
            <a:schemeClr val="accent6"/>
          </a:fillRef>
          <a:effectRef idx="1">
            <a:schemeClr val="accent6"/>
          </a:effectRef>
          <a:fontRef idx="minor">
            <a:schemeClr val="tx1"/>
          </a:fontRef>
        </p:style>
      </p:cxnSp>
      <p:pic>
        <p:nvPicPr>
          <p:cNvPr id="16" name="Picture 1" descr="IFN_CFAtm_4C.eps"/>
          <p:cNvPicPr>
            <a:picLocks noChangeAspect="1"/>
          </p:cNvPicPr>
          <p:nvPr userDrawn="1"/>
        </p:nvPicPr>
        <p:blipFill>
          <a:blip r:embed="rId2" cstate="print"/>
          <a:srcRect/>
          <a:stretch>
            <a:fillRect/>
          </a:stretch>
        </p:blipFill>
        <p:spPr bwMode="auto">
          <a:xfrm>
            <a:off x="722313" y="2312988"/>
            <a:ext cx="5878512" cy="1155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F36B0C38-D526-432A-AB65-A432310F8449}" type="datetimeFigureOut">
              <a:rPr lang="en-US"/>
              <a:pPr/>
              <a:t>7/16/2014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40E7F7C0-1825-4EAB-B26D-9269DFCBA7B2}"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51116D0F-BF81-4E35-ABC1-4FADB8ECE0E8}" type="datetimeFigureOut">
              <a:rPr lang="en-US"/>
              <a:pPr/>
              <a:t>7/16/2014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61555057-1AFF-402F-BB62-4B5135F53BF1}"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5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p:nvPr userDrawn="1"/>
        </p:nvSpPr>
        <p:spPr>
          <a:xfrm>
            <a:off x="0" y="1317625"/>
            <a:ext cx="9144000" cy="5540375"/>
          </a:xfrm>
          <a:prstGeom prst="rect">
            <a:avLst/>
          </a:prstGeom>
          <a:gradFill flip="none" rotWithShape="1">
            <a:gsLst>
              <a:gs pos="0">
                <a:srgbClr val="338BB3">
                  <a:alpha val="39000"/>
                </a:srgbClr>
              </a:gs>
              <a:gs pos="100000">
                <a:schemeClr val="bg1">
                  <a:alpha val="39000"/>
                </a:schemeClr>
              </a:gs>
            </a:gsLst>
            <a:lin ang="1926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5" name="Rectangle 10"/>
          <p:cNvSpPr/>
          <p:nvPr userDrawn="1"/>
        </p:nvSpPr>
        <p:spPr>
          <a:xfrm>
            <a:off x="0" y="0"/>
            <a:ext cx="9144000" cy="1317625"/>
          </a:xfrm>
          <a:prstGeom prst="rect">
            <a:avLst/>
          </a:prstGeom>
          <a:gradFill flip="none" rotWithShape="1">
            <a:gsLst>
              <a:gs pos="0">
                <a:srgbClr val="1A4664"/>
              </a:gs>
              <a:gs pos="100000">
                <a:srgbClr val="338BB3"/>
              </a:gs>
            </a:gsLst>
            <a:lin ang="318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6" name="Rounded Rectangle 11"/>
          <p:cNvSpPr/>
          <p:nvPr userDrawn="1"/>
        </p:nvSpPr>
        <p:spPr>
          <a:xfrm>
            <a:off x="4279900" y="1071563"/>
            <a:ext cx="4824413" cy="2903537"/>
          </a:xfrm>
          <a:prstGeom prst="roundRect">
            <a:avLst>
              <a:gd name="adj" fmla="val 5813"/>
            </a:avLst>
          </a:prstGeom>
          <a:gradFill flip="none" rotWithShape="1">
            <a:gsLst>
              <a:gs pos="29000">
                <a:schemeClr val="bg1">
                  <a:alpha val="22000"/>
                </a:schemeClr>
              </a:gs>
              <a:gs pos="100000">
                <a:srgbClr val="338BB3">
                  <a:alpha val="22000"/>
                </a:srgbClr>
              </a:gs>
            </a:gsLst>
            <a:lin ang="131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7" name="Rounded Rectangle 12"/>
          <p:cNvSpPr/>
          <p:nvPr userDrawn="1"/>
        </p:nvSpPr>
        <p:spPr>
          <a:xfrm>
            <a:off x="5457825" y="701675"/>
            <a:ext cx="3643313" cy="1231900"/>
          </a:xfrm>
          <a:prstGeom prst="roundRect">
            <a:avLst>
              <a:gd name="adj" fmla="val 9226"/>
            </a:avLst>
          </a:prstGeom>
          <a:gradFill flip="none" rotWithShape="1">
            <a:gsLst>
              <a:gs pos="29000">
                <a:schemeClr val="bg1">
                  <a:alpha val="22000"/>
                </a:schemeClr>
              </a:gs>
              <a:gs pos="100000">
                <a:srgbClr val="338BB3">
                  <a:alpha val="22000"/>
                </a:srgbClr>
              </a:gs>
            </a:gsLst>
            <a:lin ang="187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8" name="Rounded Rectangle 13"/>
          <p:cNvSpPr/>
          <p:nvPr userDrawn="1"/>
        </p:nvSpPr>
        <p:spPr>
          <a:xfrm>
            <a:off x="6780213" y="3055938"/>
            <a:ext cx="2319337" cy="2286000"/>
          </a:xfrm>
          <a:prstGeom prst="roundRect">
            <a:avLst>
              <a:gd name="adj" fmla="val 4760"/>
            </a:avLst>
          </a:prstGeom>
          <a:gradFill flip="none" rotWithShape="1">
            <a:gsLst>
              <a:gs pos="23000">
                <a:schemeClr val="bg1">
                  <a:alpha val="17000"/>
                </a:schemeClr>
              </a:gs>
              <a:gs pos="100000">
                <a:srgbClr val="338BB3">
                  <a:alpha val="17000"/>
                </a:srgbClr>
              </a:gs>
            </a:gsLst>
            <a:lin ang="858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cxnSp>
        <p:nvCxnSpPr>
          <p:cNvPr id="9" name="Straight Connector 7"/>
          <p:cNvCxnSpPr/>
          <p:nvPr userDrawn="1"/>
        </p:nvCxnSpPr>
        <p:spPr>
          <a:xfrm>
            <a:off x="0" y="1317625"/>
            <a:ext cx="8482013" cy="0"/>
          </a:xfrm>
          <a:prstGeom prst="line">
            <a:avLst/>
          </a:prstGeom>
        </p:spPr>
        <p:style>
          <a:lnRef idx="2">
            <a:schemeClr val="accent6"/>
          </a:lnRef>
          <a:fillRef idx="0">
            <a:schemeClr val="accent6"/>
          </a:fillRef>
          <a:effectRef idx="1">
            <a:schemeClr val="accent6"/>
          </a:effectRef>
          <a:fontRef idx="minor">
            <a:schemeClr val="tx1"/>
          </a:fontRef>
        </p:style>
      </p:cxnSp>
      <p:sp>
        <p:nvSpPr>
          <p:cNvPr id="10" name="Oval 82"/>
          <p:cNvSpPr/>
          <p:nvPr userDrawn="1"/>
        </p:nvSpPr>
        <p:spPr>
          <a:xfrm>
            <a:off x="8469095" y="1187551"/>
            <a:ext cx="236855" cy="236855"/>
          </a:xfrm>
          <a:prstGeom prst="ellipse">
            <a:avLst/>
          </a:prstGeom>
          <a:gradFill flip="none" rotWithShape="1">
            <a:gsLst>
              <a:gs pos="81000">
                <a:srgbClr val="FFFFFF">
                  <a:alpha val="0"/>
                </a:srgbClr>
              </a:gs>
              <a:gs pos="2000">
                <a:schemeClr val="bg1">
                  <a:alpha val="54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grpSp>
        <p:nvGrpSpPr>
          <p:cNvPr id="11" name="Group 71"/>
          <p:cNvGrpSpPr>
            <a:grpSpLocks/>
          </p:cNvGrpSpPr>
          <p:nvPr userDrawn="1"/>
        </p:nvGrpSpPr>
        <p:grpSpPr bwMode="auto">
          <a:xfrm>
            <a:off x="8394700" y="1101725"/>
            <a:ext cx="366713" cy="431800"/>
            <a:chOff x="8366868" y="1070584"/>
            <a:chExt cx="422754" cy="497575"/>
          </a:xfrm>
        </p:grpSpPr>
        <p:cxnSp>
          <p:nvCxnSpPr>
            <p:cNvPr id="12" name="Straight Connector 67"/>
            <p:cNvCxnSpPr/>
            <p:nvPr userDrawn="1"/>
          </p:nvCxnSpPr>
          <p:spPr>
            <a:xfrm>
              <a:off x="8586480" y="1070584"/>
              <a:ext cx="0" cy="184762"/>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3" name="Straight Connector 68"/>
            <p:cNvCxnSpPr/>
            <p:nvPr userDrawn="1"/>
          </p:nvCxnSpPr>
          <p:spPr>
            <a:xfrm flipH="1">
              <a:off x="8366868" y="1136440"/>
              <a:ext cx="422754" cy="365864"/>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4" name="Straight Connector 69"/>
            <p:cNvCxnSpPr/>
            <p:nvPr userDrawn="1"/>
          </p:nvCxnSpPr>
          <p:spPr>
            <a:xfrm>
              <a:off x="8366868" y="1132781"/>
              <a:ext cx="422754" cy="369523"/>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15" name="Straight Connector 70"/>
            <p:cNvCxnSpPr/>
            <p:nvPr userDrawn="1"/>
          </p:nvCxnSpPr>
          <p:spPr>
            <a:xfrm rot="10800000">
              <a:off x="8586480" y="1383398"/>
              <a:ext cx="0" cy="184761"/>
            </a:xfrm>
            <a:prstGeom prst="line">
              <a:avLst/>
            </a:prstGeom>
            <a:effectLst/>
          </p:spPr>
          <p:style>
            <a:lnRef idx="2">
              <a:schemeClr val="accent6"/>
            </a:lnRef>
            <a:fillRef idx="0">
              <a:schemeClr val="accent6"/>
            </a:fillRef>
            <a:effectRef idx="1">
              <a:schemeClr val="accent6"/>
            </a:effectRef>
            <a:fontRef idx="minor">
              <a:schemeClr val="tx1"/>
            </a:fontRef>
          </p:style>
        </p:cxnSp>
      </p:grpSp>
      <p:cxnSp>
        <p:nvCxnSpPr>
          <p:cNvPr id="16" name="Straight Connector 75"/>
          <p:cNvCxnSpPr/>
          <p:nvPr userDrawn="1"/>
        </p:nvCxnSpPr>
        <p:spPr>
          <a:xfrm>
            <a:off x="8686800" y="1317625"/>
            <a:ext cx="457200" cy="0"/>
          </a:xfrm>
          <a:prstGeom prst="line">
            <a:avLst/>
          </a:prstGeom>
        </p:spPr>
        <p:style>
          <a:lnRef idx="2">
            <a:schemeClr val="accent6"/>
          </a:lnRef>
          <a:fillRef idx="0">
            <a:schemeClr val="accent6"/>
          </a:fillRef>
          <a:effectRef idx="1">
            <a:schemeClr val="accent6"/>
          </a:effectRef>
          <a:fontRef idx="minor">
            <a:schemeClr val="tx1"/>
          </a:fontRef>
        </p:style>
      </p:cxnSp>
      <p:sp>
        <p:nvSpPr>
          <p:cNvPr id="17" name="Rounded Rectangle 18"/>
          <p:cNvSpPr/>
          <p:nvPr userDrawn="1"/>
        </p:nvSpPr>
        <p:spPr>
          <a:xfrm>
            <a:off x="6808788" y="-117475"/>
            <a:ext cx="2520950" cy="773113"/>
          </a:xfrm>
          <a:prstGeom prst="roundRect">
            <a:avLst>
              <a:gd name="adj" fmla="val 922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pic>
        <p:nvPicPr>
          <p:cNvPr id="18" name="Picture 17" descr="IFN_CFAtm_4C.eps"/>
          <p:cNvPicPr>
            <a:picLocks noChangeAspect="1"/>
          </p:cNvPicPr>
          <p:nvPr userDrawn="1"/>
        </p:nvPicPr>
        <p:blipFill>
          <a:blip r:embed="rId2" cstate="print"/>
          <a:srcRect/>
          <a:stretch>
            <a:fillRect/>
          </a:stretch>
        </p:blipFill>
        <p:spPr bwMode="auto">
          <a:xfrm>
            <a:off x="7085013" y="212725"/>
            <a:ext cx="1747837" cy="344488"/>
          </a:xfrm>
          <a:prstGeom prst="rect">
            <a:avLst/>
          </a:prstGeom>
          <a:noFill/>
          <a:ln w="9525">
            <a:noFill/>
            <a:miter lim="800000"/>
            <a:headEnd/>
            <a:tailEnd/>
          </a:ln>
        </p:spPr>
      </p:pic>
      <p:sp>
        <p:nvSpPr>
          <p:cNvPr id="2" name="Title 1"/>
          <p:cNvSpPr>
            <a:spLocks noGrp="1"/>
          </p:cNvSpPr>
          <p:nvPr>
            <p:ph type="title"/>
          </p:nvPr>
        </p:nvSpPr>
        <p:spPr>
          <a:xfrm>
            <a:off x="457200" y="628899"/>
            <a:ext cx="5229662" cy="824524"/>
          </a:xfrm>
          <a:prstGeom prst="rect">
            <a:avLst/>
          </a:prstGeom>
        </p:spPr>
        <p:txBody>
          <a:bodyPr/>
          <a:lstStyle>
            <a:lvl1pPr algn="l">
              <a:defRPr sz="2400" b="0"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b="0" cap="none" spc="0">
                <a:ln w="18415" cmpd="sng">
                  <a:noFill/>
                  <a:prstDash val="solid"/>
                </a:ln>
                <a:solidFill>
                  <a:srgbClr val="1A4664"/>
                </a:solidFill>
                <a:effectLst/>
                <a:latin typeface="Arial Narrow"/>
              </a:defRPr>
            </a:lvl1pPr>
            <a:lvl2pPr>
              <a:defRPr sz="2400" b="0" cap="none" spc="0">
                <a:ln w="18415" cmpd="sng">
                  <a:noFill/>
                  <a:prstDash val="solid"/>
                </a:ln>
                <a:solidFill>
                  <a:srgbClr val="1A4664"/>
                </a:solidFill>
                <a:effectLst/>
                <a:latin typeface="Arial Narrow"/>
              </a:defRPr>
            </a:lvl2pPr>
            <a:lvl3pPr>
              <a:defRPr sz="2000" b="0" cap="none" spc="0">
                <a:ln w="18415" cmpd="sng">
                  <a:noFill/>
                  <a:prstDash val="solid"/>
                </a:ln>
                <a:solidFill>
                  <a:srgbClr val="1A4664"/>
                </a:solidFill>
                <a:effectLst/>
                <a:latin typeface="Arial Narrow"/>
              </a:defRPr>
            </a:lvl3pPr>
            <a:lvl4pPr>
              <a:defRPr sz="1800" b="0" cap="none" spc="0">
                <a:ln w="18415" cmpd="sng">
                  <a:noFill/>
                  <a:prstDash val="solid"/>
                </a:ln>
                <a:solidFill>
                  <a:srgbClr val="1A4664"/>
                </a:solidFill>
                <a:effectLst/>
                <a:latin typeface="Arial Narrow"/>
              </a:defRPr>
            </a:lvl4pPr>
            <a:lvl5pPr>
              <a:defRPr sz="1600" b="0" cap="none" spc="0">
                <a:ln w="18415" cmpd="sng">
                  <a:noFill/>
                  <a:prstDash val="solid"/>
                </a:ln>
                <a:solidFill>
                  <a:srgbClr val="1A4664"/>
                </a:solidFill>
                <a:effectLst/>
                <a:latin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14B2C924-FA63-4143-AA46-EC4B17AA2BE1}" type="datetimeFigureOut">
              <a:rPr lang="en-US"/>
              <a:pPr/>
              <a:t>7/16/2014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CFED85A9-D557-46DA-BF5E-5E19E8EA031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99DFF9EB-0DD0-4CCB-A266-C9DF570561A1}" type="datetimeFigureOut">
              <a:rPr lang="en-US"/>
              <a:pPr/>
              <a:t>7/16/2014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E991862A-75CE-43FA-AB7A-B50FF055C2A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1DE5049D-B581-455B-8B0E-1B89269C4075}" type="datetimeFigureOut">
              <a:rPr lang="en-US"/>
              <a:pPr/>
              <a:t>7/16/2014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CB7A8267-E8C0-446F-842D-D3A8D01D383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E9CB6D04-5914-4FEB-9ABA-E26C36252CCE}" type="datetimeFigureOut">
              <a:rPr lang="en-US"/>
              <a:pPr/>
              <a:t>7/16/2014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F1E6746A-02EF-4241-8E32-1C3107D2FB40}"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A9EC3C33-479B-4E87-A9AA-40715870785F}" type="datetimeFigureOut">
              <a:rPr lang="en-US"/>
              <a:pPr/>
              <a:t>7/16/2014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5E6F4713-BD72-44C1-BCA9-A9582E0CCE1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ACA8B922-B704-463F-B0D4-F05C1AC532C6}" type="datetimeFigureOut">
              <a:rPr lang="en-US"/>
              <a:pPr/>
              <a:t>7/16/2014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A776415C-E57E-4D0E-ABA8-0142CD02288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44FD27AD-04E3-4C03-B869-435D6A2D6DC0}" type="datetimeFigureOut">
              <a:rPr lang="en-US"/>
              <a:pPr/>
              <a:t>7/16/2014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4437879E-D15C-4A57-874F-0A4D12813270}"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imgres?imgurl=http://faculty.utep.edu/Portals/1656/images/texas.jpg&amp;imgrefurl=http://academics.utep.edu/Default.aspx?tabid=55138&amp;h=1200&amp;w=1200&amp;sz=72&amp;tbnid=yXY1_ahEanY_uM:&amp;tbnh=150&amp;tbnw=150&amp;prev=/search?q=picture+of+texas&amp;tbm=isch&amp;tbo=u&amp;zoom=1&amp;q=picture+of+texas&amp;hl=en&amp;usg=__4Y-WFnjghAIylX_hy99iUMuk5tg=&amp;sa=X&amp;ei=pE24TdOHG46ftwe648TeBA&amp;ved=0CC0Q9QEwBQ"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imgres?imgurl=http://faculty.utep.edu/Portals/1656/images/texas.jpg&amp;imgrefurl=http://academics.utep.edu/Default.aspx?tabid=55138&amp;h=1200&amp;w=1200&amp;sz=72&amp;tbnid=yXY1_ahEanY_uM:&amp;tbnh=150&amp;tbnw=150&amp;prev=/search?q=picture+of+texas&amp;tbm=isch&amp;tbo=u&amp;zoom=1&amp;q=picture+of+texas&amp;hl=en&amp;usg=__4Y-WFnjghAIylX_hy99iUMuk5tg=&amp;sa=X&amp;ei=pE24TdOHG46ftwe648TeBA&amp;ved=0CC0Q9QEwBQ"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hyperlink" Target="mailto:hreid@tvcc.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ncsbn.org/2567.ht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facebook.com/TxTeamNursi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jpeg"/><Relationship Id="rId4" Type="http://schemas.openxmlformats.org/officeDocument/2006/relationships/hyperlink" Target="http://www.texasnurses.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hyperlink" Target="http://www.webstockpro.com/RubberBall/b03754.Portrait-of-a-male-doctor-smiling-Photo/"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Susan.D.Ruppert@uth.tmc.edu"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imgres?imgurl=http://faculty.utep.edu/Portals/1656/images/texas.jpg&amp;imgrefurl=http://academics.utep.edu/Default.aspx?tabid=55138&amp;h=1200&amp;w=1200&amp;sz=72&amp;tbnid=yXY1_ahEanY_uM:&amp;tbnh=150&amp;tbnw=150&amp;prev=/search?q=picture+of+texas&amp;tbm=isch&amp;tbo=u&amp;zoom=1&amp;q=picture+of+texas&amp;hl=en&amp;usg=__4Y-WFnjghAIylX_hy99iUMuk5tg=&amp;sa=X&amp;ei=pE24TdOHG46ftwe648TeBA&amp;ved=0CC0Q9QEwB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4800" y="3810000"/>
            <a:ext cx="8381999" cy="1012840"/>
          </a:xfrm>
          <a:prstGeom prst="rect">
            <a:avLst/>
          </a:prstGeom>
          <a:ln>
            <a:noFill/>
          </a:ln>
        </p:spPr>
        <p:txBody>
          <a:bodyPr/>
          <a:lstStyle>
            <a:lvl1pPr algn="r" defTabSz="457200" rtl="0" eaLnBrk="1" latinLnBrk="0" hangingPunct="1">
              <a:spcBef>
                <a:spcPct val="0"/>
              </a:spcBef>
              <a:buNone/>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mj-ea"/>
                <a:cs typeface="+mj-cs"/>
              </a:defRPr>
            </a:lvl1pPr>
          </a:lstStyle>
          <a:p>
            <a:pPr algn="ctr" fontAlgn="auto">
              <a:spcAft>
                <a:spcPts val="0"/>
              </a:spcAft>
              <a:defRPr/>
            </a:pPr>
            <a:r>
              <a:rPr lang="en-US" sz="3200" dirty="0" smtClean="0">
                <a:effectLst>
                  <a:outerShdw blurRad="38100" dist="38100" dir="2700000" algn="tl">
                    <a:srgbClr val="000000">
                      <a:alpha val="43137"/>
                    </a:srgbClr>
                  </a:outerShdw>
                </a:effectLst>
                <a:latin typeface="+mn-lt"/>
                <a:cs typeface="Arial" pitchFamily="34" charset="0"/>
              </a:rPr>
              <a:t>Nursing &amp; the Future of Healthcare: </a:t>
            </a:r>
          </a:p>
          <a:p>
            <a:pPr algn="ctr" fontAlgn="auto">
              <a:spcAft>
                <a:spcPts val="0"/>
              </a:spcAft>
              <a:defRPr/>
            </a:pPr>
            <a:r>
              <a:rPr lang="en-US" sz="3200" i="1" dirty="0" smtClean="0">
                <a:effectLst>
                  <a:outerShdw blurRad="38100" dist="38100" dir="2700000" algn="tl">
                    <a:srgbClr val="000000">
                      <a:alpha val="43137"/>
                    </a:srgbClr>
                  </a:outerShdw>
                </a:effectLst>
                <a:latin typeface="+mn-lt"/>
                <a:cs typeface="Arial" pitchFamily="34" charset="0"/>
              </a:rPr>
              <a:t>A Professional Call to Action</a:t>
            </a:r>
            <a:endParaRPr lang="en-US" sz="3200" i="1" dirty="0">
              <a:effectLst>
                <a:outerShdw blurRad="38100" dist="38100" dir="2700000" algn="tl">
                  <a:srgbClr val="000000">
                    <a:alpha val="43137"/>
                  </a:srgbClr>
                </a:outerShdw>
              </a:effectLst>
              <a:latin typeface="+mn-lt"/>
              <a:cs typeface="Arial" pitchFamily="34" charset="0"/>
            </a:endParaRPr>
          </a:p>
        </p:txBody>
      </p:sp>
      <p:sp>
        <p:nvSpPr>
          <p:cNvPr id="12" name="Title 1"/>
          <p:cNvSpPr txBox="1">
            <a:spLocks/>
          </p:cNvSpPr>
          <p:nvPr/>
        </p:nvSpPr>
        <p:spPr>
          <a:xfrm>
            <a:off x="152400" y="4582160"/>
            <a:ext cx="8686800" cy="1415388"/>
          </a:xfrm>
          <a:prstGeom prst="rect">
            <a:avLst/>
          </a:prstGeom>
          <a:ln>
            <a:noFill/>
          </a:ln>
        </p:spPr>
        <p:txBody>
          <a:bodyPr/>
          <a:lstStyle>
            <a:lvl1pPr algn="r" defTabSz="457200" rtl="0" eaLnBrk="1" latinLnBrk="0" hangingPunct="1">
              <a:spcBef>
                <a:spcPct val="0"/>
              </a:spcBef>
              <a:buNone/>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mj-ea"/>
                <a:cs typeface="+mj-cs"/>
              </a:defRPr>
            </a:lvl1pPr>
          </a:lstStyle>
          <a:p>
            <a:pPr fontAlgn="auto">
              <a:spcAft>
                <a:spcPts val="0"/>
              </a:spcAft>
              <a:defRPr/>
            </a:pPr>
            <a:endParaRPr lang="en-US" sz="2400" dirty="0" smtClean="0">
              <a:latin typeface="Arial" pitchFamily="34" charset="0"/>
              <a:cs typeface="Arial" pitchFamily="34" charset="0"/>
            </a:endParaRPr>
          </a:p>
          <a:p>
            <a:pPr fontAlgn="auto">
              <a:spcAft>
                <a:spcPts val="0"/>
              </a:spcAft>
              <a:defRPr/>
            </a:pPr>
            <a:r>
              <a:rPr lang="en-US" sz="2800" dirty="0" smtClean="0">
                <a:latin typeface="+mn-lt"/>
                <a:cs typeface="Arial" pitchFamily="34" charset="0"/>
              </a:rPr>
              <a:t>Susan D. Ruppert, </a:t>
            </a:r>
            <a:r>
              <a:rPr lang="en-US" sz="2000" dirty="0" smtClean="0">
                <a:latin typeface="+mn-lt"/>
                <a:cs typeface="Arial" pitchFamily="34" charset="0"/>
              </a:rPr>
              <a:t>PhD, RN, ANP-BC, NP-C, FNAP, FCCM, FAANP, FAAN</a:t>
            </a:r>
            <a:endParaRPr lang="en-US" sz="2400" dirty="0" smtClean="0">
              <a:latin typeface="+mn-lt"/>
              <a:cs typeface="Arial" pitchFamily="34" charset="0"/>
            </a:endParaRPr>
          </a:p>
          <a:p>
            <a:pPr fontAlgn="auto">
              <a:spcAft>
                <a:spcPts val="0"/>
              </a:spcAft>
              <a:defRPr/>
            </a:pPr>
            <a:r>
              <a:rPr lang="en-US" sz="2000" dirty="0" smtClean="0">
                <a:latin typeface="+mn-lt"/>
                <a:cs typeface="Arial" pitchFamily="34" charset="0"/>
              </a:rPr>
              <a:t>Nurse Leader – Gulf Coast Regional Leadership Team</a:t>
            </a:r>
          </a:p>
        </p:txBody>
      </p:sp>
      <p:sp>
        <p:nvSpPr>
          <p:cNvPr id="14339" name="TextBox 4"/>
          <p:cNvSpPr txBox="1">
            <a:spLocks noChangeArrowheads="1"/>
          </p:cNvSpPr>
          <p:nvPr/>
        </p:nvSpPr>
        <p:spPr bwMode="auto">
          <a:xfrm>
            <a:off x="0" y="6027738"/>
            <a:ext cx="9144000" cy="830262"/>
          </a:xfrm>
          <a:prstGeom prst="rect">
            <a:avLst/>
          </a:prstGeom>
          <a:solidFill>
            <a:schemeClr val="bg1"/>
          </a:solidFill>
          <a:ln w="9525">
            <a:noFill/>
            <a:miter lim="800000"/>
            <a:headEnd/>
            <a:tailEnd/>
          </a:ln>
        </p:spPr>
        <p:txBody>
          <a:bodyPr>
            <a:spAutoFit/>
          </a:bodyPr>
          <a:lstStyle/>
          <a:p>
            <a:endParaRPr lang="en-US" sz="2400" dirty="0">
              <a:latin typeface="Calibri" pitchFamily="34" charset="0"/>
            </a:endParaRPr>
          </a:p>
          <a:p>
            <a:endParaRPr lang="en-US" sz="2400" dirty="0">
              <a:latin typeface="Calibri" pitchFamily="34" charset="0"/>
            </a:endParaRPr>
          </a:p>
        </p:txBody>
      </p:sp>
      <p:pic>
        <p:nvPicPr>
          <p:cNvPr id="14340" name="Picture 5" descr="RWJF Logo.JPG"/>
          <p:cNvPicPr>
            <a:picLocks noChangeAspect="1" noChangeArrowheads="1"/>
          </p:cNvPicPr>
          <p:nvPr/>
        </p:nvPicPr>
        <p:blipFill>
          <a:blip r:embed="rId3" cstate="print"/>
          <a:srcRect/>
          <a:stretch>
            <a:fillRect/>
          </a:stretch>
        </p:blipFill>
        <p:spPr bwMode="auto">
          <a:xfrm>
            <a:off x="990600" y="5991225"/>
            <a:ext cx="1828800" cy="685800"/>
          </a:xfrm>
          <a:prstGeom prst="rect">
            <a:avLst/>
          </a:prstGeom>
          <a:noFill/>
          <a:ln w="9525">
            <a:noFill/>
            <a:miter lim="800000"/>
            <a:headEnd/>
            <a:tailEnd/>
          </a:ln>
        </p:spPr>
      </p:pic>
      <p:pic>
        <p:nvPicPr>
          <p:cNvPr id="14341" name="Picture 6" descr="AARP_485.JPG"/>
          <p:cNvPicPr>
            <a:picLocks noChangeAspect="1" noChangeArrowheads="1"/>
          </p:cNvPicPr>
          <p:nvPr/>
        </p:nvPicPr>
        <p:blipFill>
          <a:blip r:embed="rId4" cstate="print"/>
          <a:srcRect/>
          <a:stretch>
            <a:fillRect/>
          </a:stretch>
        </p:blipFill>
        <p:spPr bwMode="auto">
          <a:xfrm>
            <a:off x="6781800" y="6296025"/>
            <a:ext cx="1371600" cy="333375"/>
          </a:xfrm>
          <a:prstGeom prst="rect">
            <a:avLst/>
          </a:prstGeom>
          <a:noFill/>
          <a:ln w="9525">
            <a:noFill/>
            <a:miter lim="800000"/>
            <a:headEnd/>
            <a:tailEnd/>
          </a:ln>
        </p:spPr>
      </p:pic>
      <p:pic>
        <p:nvPicPr>
          <p:cNvPr id="14342" name="Picture 8" descr="Texas Team New Logo July 2011.jpg"/>
          <p:cNvPicPr>
            <a:picLocks noChangeAspect="1"/>
          </p:cNvPicPr>
          <p:nvPr/>
        </p:nvPicPr>
        <p:blipFill>
          <a:blip r:embed="rId5" cstate="print"/>
          <a:srcRect/>
          <a:stretch>
            <a:fillRect/>
          </a:stretch>
        </p:blipFill>
        <p:spPr bwMode="auto">
          <a:xfrm>
            <a:off x="3429000" y="6096000"/>
            <a:ext cx="2286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1524000"/>
            <a:ext cx="8534400" cy="4572000"/>
          </a:xfrm>
        </p:spPr>
        <p:txBody>
          <a:bodyPr/>
          <a:lstStyle/>
          <a:p>
            <a:pPr eaLnBrk="1" hangingPunct="1"/>
            <a:r>
              <a:rPr lang="en-US" dirty="0" smtClean="0">
                <a:latin typeface="+mn-lt"/>
                <a:cs typeface="Calibri" pitchFamily="34" charset="0"/>
              </a:rPr>
              <a:t>185 (73%) of the 254 counties in Texas are designated as medically underserved</a:t>
            </a:r>
          </a:p>
          <a:p>
            <a:pPr eaLnBrk="1" hangingPunct="1"/>
            <a:endParaRPr lang="en-US" dirty="0" smtClean="0">
              <a:latin typeface="+mn-lt"/>
              <a:cs typeface="Calibri" pitchFamily="34" charset="0"/>
            </a:endParaRPr>
          </a:p>
          <a:p>
            <a:pPr eaLnBrk="1" hangingPunct="1"/>
            <a:r>
              <a:rPr lang="en-US" dirty="0" smtClean="0">
                <a:latin typeface="+mn-lt"/>
                <a:cs typeface="Calibri" pitchFamily="34" charset="0"/>
              </a:rPr>
              <a:t>188 of the counties are designated as having acute primary care physician shortages (16 have 1, 23 have 0)</a:t>
            </a:r>
          </a:p>
          <a:p>
            <a:pPr eaLnBrk="1" hangingPunct="1"/>
            <a:endParaRPr lang="en-US" dirty="0" smtClean="0">
              <a:latin typeface="+mn-lt"/>
              <a:cs typeface="Calibri" pitchFamily="34" charset="0"/>
            </a:endParaRPr>
          </a:p>
          <a:p>
            <a:pPr eaLnBrk="1" hangingPunct="1"/>
            <a:r>
              <a:rPr lang="en-US" dirty="0" smtClean="0">
                <a:latin typeface="+mn-lt"/>
                <a:cs typeface="Calibri" pitchFamily="34" charset="0"/>
              </a:rPr>
              <a:t>Expansion of health coverage to 6 million more Texans will overload a system already strained,          particularly in rural areas</a:t>
            </a:r>
            <a:endParaRPr lang="en-US" sz="2400" dirty="0" smtClean="0">
              <a:latin typeface="+mn-lt"/>
            </a:endParaRPr>
          </a:p>
          <a:p>
            <a:pPr eaLnBrk="1" hangingPunct="1"/>
            <a:endParaRPr lang="en-US" sz="2800" dirty="0" smtClean="0"/>
          </a:p>
          <a:p>
            <a:pPr eaLnBrk="1" hangingPunct="1"/>
            <a:endParaRPr lang="en-US" sz="2000" dirty="0" smtClean="0"/>
          </a:p>
        </p:txBody>
      </p:sp>
      <p:sp>
        <p:nvSpPr>
          <p:cNvPr id="22530" name="Rectangle 2"/>
          <p:cNvSpPr>
            <a:spLocks noGrp="1" noChangeArrowheads="1"/>
          </p:cNvSpPr>
          <p:nvPr>
            <p:ph type="title"/>
          </p:nvPr>
        </p:nvSpPr>
        <p:spPr>
          <a:xfrm>
            <a:off x="533400" y="533400"/>
            <a:ext cx="8229600" cy="990600"/>
          </a:xfrm>
        </p:spPr>
        <p:txBody>
          <a:bodyPr/>
          <a:lstStyle/>
          <a:p>
            <a:pPr eaLnBrk="1" fontAlgn="auto" hangingPunct="1">
              <a:spcAft>
                <a:spcPts val="0"/>
              </a:spcAft>
              <a:defRPr/>
            </a:pPr>
            <a:r>
              <a:rPr lang="en-US" sz="3200" dirty="0" smtClean="0">
                <a:effectLst/>
                <a:latin typeface="Calibri" pitchFamily="34" charset="0"/>
                <a:cs typeface="Calibri" pitchFamily="34" charset="0"/>
              </a:rPr>
              <a:t>Texas Healthcare</a:t>
            </a:r>
          </a:p>
        </p:txBody>
      </p:sp>
      <p:pic>
        <p:nvPicPr>
          <p:cNvPr id="12292" name="Picture 5" descr="http://www.google.com/images?q=tbn:yXY1_ahEanY_uM::faculty.utep.edu/Portals/1656/images/texas.jpg&amp;t=1&amp;h=94&amp;w=94&amp;usg=__0EEtCbPAMMVHeXaPukeqkgIhXH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44643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133600" y="1357980"/>
            <a:ext cx="5079667" cy="4937344"/>
          </a:xfrm>
          <a:prstGeom prst="rect">
            <a:avLst/>
          </a:prstGeom>
        </p:spPr>
      </p:pic>
      <p:sp>
        <p:nvSpPr>
          <p:cNvPr id="3" name="Rectangle 2"/>
          <p:cNvSpPr/>
          <p:nvPr/>
        </p:nvSpPr>
        <p:spPr>
          <a:xfrm>
            <a:off x="457201" y="293868"/>
            <a:ext cx="8077198" cy="884698"/>
          </a:xfrm>
          <a:prstGeom prst="rect">
            <a:avLst/>
          </a:prstGeom>
        </p:spPr>
        <p:txBody>
          <a:bodyPr lIns="0" tIns="0" rIns="0" bIns="0">
            <a:noAutofit/>
          </a:bodyPr>
          <a:lstStyle/>
          <a:p>
            <a:pPr marL="347223" algn="ctr"/>
            <a:r>
              <a:rPr lang="en-US" b="1" dirty="0">
                <a:latin typeface="Arial"/>
              </a:rPr>
              <a:t>MEDICALLY UNDERSERVED AREAS</a:t>
            </a:r>
          </a:p>
          <a:p>
            <a:pPr algn="just">
              <a:lnSpc>
                <a:spcPts val="911"/>
              </a:lnSpc>
            </a:pPr>
            <a:r>
              <a:rPr lang="en-US" sz="900" spc="-8" dirty="0">
                <a:latin typeface="Arial"/>
              </a:rPr>
              <a:t>The Texas Health Care Policy </a:t>
            </a:r>
            <a:r>
              <a:rPr lang="en-US" sz="1000" spc="-8" dirty="0">
                <a:latin typeface="Arial"/>
              </a:rPr>
              <a:t>Council (THCPC) in its 2008 report finds, "Greater use of non-physician </a:t>
            </a:r>
            <a:r>
              <a:rPr lang="en-US" sz="1000" spc="-12" dirty="0">
                <a:latin typeface="Arial"/>
              </a:rPr>
              <a:t>practitioners, particularly physician assistants and nurse practitioners, may alleviate the potential shortage of physicians and increase access to care." Further, THCPC says, "New and different health care service </a:t>
            </a:r>
            <a:r>
              <a:rPr lang="en-US" sz="1000" spc="-16" dirty="0">
                <a:latin typeface="Arial"/>
              </a:rPr>
              <a:t>delivery models such as increased use of non-physician providers, ... have the potential to improve access, </a:t>
            </a:r>
            <a:r>
              <a:rPr lang="en-US" sz="1000" spc="-12" dirty="0">
                <a:latin typeface="Arial"/>
              </a:rPr>
              <a:t>increase the availability of care, and reduce costs. Current regulation of non-physician health care </a:t>
            </a:r>
            <a:r>
              <a:rPr lang="en-US" sz="1000" spc="-12" dirty="0" smtClean="0">
                <a:latin typeface="Arial"/>
              </a:rPr>
              <a:t>profes</a:t>
            </a:r>
            <a:r>
              <a:rPr lang="en-US" sz="1000" spc="-8" dirty="0" smtClean="0">
                <a:latin typeface="Arial"/>
              </a:rPr>
              <a:t>sionals </a:t>
            </a:r>
            <a:r>
              <a:rPr lang="en-US" sz="1000" spc="-8" dirty="0">
                <a:latin typeface="Arial"/>
              </a:rPr>
              <a:t>prevents the full benefit of these alternative delivery models from being realized."</a:t>
            </a:r>
          </a:p>
        </p:txBody>
      </p:sp>
      <p:sp>
        <p:nvSpPr>
          <p:cNvPr id="4" name="Rectangle 3"/>
          <p:cNvSpPr/>
          <p:nvPr/>
        </p:nvSpPr>
        <p:spPr>
          <a:xfrm>
            <a:off x="6324600" y="6434136"/>
            <a:ext cx="2209799" cy="119063"/>
          </a:xfrm>
          <a:prstGeom prst="rect">
            <a:avLst/>
          </a:prstGeom>
        </p:spPr>
        <p:txBody>
          <a:bodyPr lIns="0" tIns="0" rIns="0" bIns="0">
            <a:noAutofit/>
          </a:bodyPr>
          <a:lstStyle/>
          <a:p>
            <a:pPr>
              <a:lnSpc>
                <a:spcPts val="570"/>
              </a:lnSpc>
            </a:pPr>
            <a:r>
              <a:rPr lang="en-US" sz="400" dirty="0">
                <a:latin typeface="Arial"/>
              </a:rPr>
              <a:t>Data Source: </a:t>
            </a:r>
            <a:r>
              <a:rPr lang="en-US" sz="400" u="sng" dirty="0">
                <a:solidFill>
                  <a:srgbClr val="000080"/>
                </a:solidFill>
                <a:latin typeface="Arial"/>
              </a:rPr>
              <a:t>http://www.orca.state.Jx.us/TxDRA/Libraries/sorhDocs/MUAs.sflb.ashx</a:t>
            </a:r>
          </a:p>
        </p:txBody>
      </p:sp>
    </p:spTree>
    <p:extLst>
      <p:ext uri="{BB962C8B-B14F-4D97-AF65-F5344CB8AC3E}">
        <p14:creationId xmlns:p14="http://schemas.microsoft.com/office/powerpoint/2010/main" val="3380665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3 11 mental map"/>
          <p:cNvPicPr>
            <a:picLocks noChangeAspect="1" noChangeArrowheads="1"/>
          </p:cNvPicPr>
          <p:nvPr/>
        </p:nvPicPr>
        <p:blipFill>
          <a:blip r:embed="rId3">
            <a:extLst>
              <a:ext uri="{28A0092B-C50C-407E-A947-70E740481C1C}">
                <a14:useLocalDpi xmlns:a14="http://schemas.microsoft.com/office/drawing/2010/main" val="0"/>
              </a:ext>
            </a:extLst>
          </a:blip>
          <a:srcRect t="5829" r="3160" b="9755"/>
          <a:stretch>
            <a:fillRect/>
          </a:stretch>
        </p:blipFill>
        <p:spPr bwMode="auto">
          <a:xfrm>
            <a:off x="-217227" y="152400"/>
            <a:ext cx="9247655" cy="622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31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035"/>
            <a:ext cx="5803900" cy="824524"/>
          </a:xfrm>
        </p:spPr>
        <p:txBody>
          <a:bodyPr/>
          <a:lstStyle/>
          <a:p>
            <a:r>
              <a:rPr lang="en-US" sz="3200" i="1" dirty="0" smtClean="0">
                <a:latin typeface="+mn-lt"/>
                <a:cs typeface="Times New Roman" pitchFamily="18" charset="0"/>
              </a:rPr>
              <a:t>Campaign for Action </a:t>
            </a:r>
            <a:br>
              <a:rPr lang="en-US" sz="3200" i="1" dirty="0" smtClean="0">
                <a:latin typeface="+mn-lt"/>
                <a:cs typeface="Times New Roman" pitchFamily="18" charset="0"/>
              </a:rPr>
            </a:br>
            <a:r>
              <a:rPr lang="en-US" sz="3200" dirty="0" smtClean="0">
                <a:latin typeface="+mn-lt"/>
                <a:cs typeface="Times New Roman" pitchFamily="18" charset="0"/>
              </a:rPr>
              <a:t>State Involvement</a:t>
            </a:r>
            <a:endParaRPr lang="en-US" sz="3200" dirty="0">
              <a:latin typeface="+mn-lt"/>
              <a:cs typeface="Times New Roman" pitchFamily="18" charset="0"/>
            </a:endParaRPr>
          </a:p>
        </p:txBody>
      </p:sp>
      <p:pic>
        <p:nvPicPr>
          <p:cNvPr id="1027" name="Picture 3" descr="Action Coalition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412" y="1489086"/>
            <a:ext cx="6914173" cy="51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376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172200" cy="595924"/>
          </a:xfrm>
        </p:spPr>
        <p:txBody>
          <a:bodyPr/>
          <a:lstStyle/>
          <a:p>
            <a:pPr fontAlgn="auto">
              <a:spcAft>
                <a:spcPts val="0"/>
              </a:spcAft>
              <a:defRPr/>
            </a:pPr>
            <a:r>
              <a:rPr lang="en-US" sz="3200" dirty="0" smtClean="0">
                <a:latin typeface="+mj-lt"/>
              </a:rPr>
              <a:t>Our Commitment to Advance the Health of Texans through Nursing</a:t>
            </a:r>
            <a:endParaRPr lang="en-US" sz="3200" dirty="0">
              <a:latin typeface="+mj-lt"/>
            </a:endParaRPr>
          </a:p>
        </p:txBody>
      </p:sp>
      <p:sp>
        <p:nvSpPr>
          <p:cNvPr id="4" name="Content Placeholder 3"/>
          <p:cNvSpPr>
            <a:spLocks noGrp="1"/>
          </p:cNvSpPr>
          <p:nvPr>
            <p:ph idx="1"/>
          </p:nvPr>
        </p:nvSpPr>
        <p:spPr/>
        <p:txBody>
          <a:bodyPr/>
          <a:lstStyle/>
          <a:p>
            <a:pPr fontAlgn="auto">
              <a:spcAft>
                <a:spcPts val="0"/>
              </a:spcAft>
              <a:buFont typeface="Arial"/>
              <a:buChar char="•"/>
              <a:defRPr/>
            </a:pPr>
            <a:endParaRPr lang="en-US" dirty="0" smtClean="0"/>
          </a:p>
          <a:p>
            <a:pPr fontAlgn="auto">
              <a:spcAft>
                <a:spcPts val="0"/>
              </a:spcAft>
              <a:buFont typeface="Arial"/>
              <a:buChar char="•"/>
              <a:defRPr/>
            </a:pPr>
            <a:endParaRPr lang="en-US" dirty="0" smtClean="0"/>
          </a:p>
          <a:p>
            <a:pPr fontAlgn="auto">
              <a:spcAft>
                <a:spcPts val="0"/>
              </a:spcAft>
              <a:buFont typeface="Arial"/>
              <a:buChar char="•"/>
              <a:defRPr/>
            </a:pPr>
            <a:endParaRPr lang="en-US" dirty="0" smtClean="0"/>
          </a:p>
          <a:p>
            <a:pPr fontAlgn="auto">
              <a:spcAft>
                <a:spcPts val="0"/>
              </a:spcAft>
              <a:buFont typeface="Arial"/>
              <a:buChar char="•"/>
              <a:defRPr/>
            </a:pPr>
            <a:endParaRPr lang="en-US" dirty="0" smtClean="0"/>
          </a:p>
          <a:p>
            <a:pPr fontAlgn="auto">
              <a:spcAft>
                <a:spcPts val="0"/>
              </a:spcAft>
              <a:buFont typeface="Arial"/>
              <a:buChar char="•"/>
              <a:defRPr/>
            </a:pPr>
            <a:endParaRPr lang="en-US" dirty="0" smtClean="0"/>
          </a:p>
          <a:p>
            <a:pPr fontAlgn="auto">
              <a:spcAft>
                <a:spcPts val="0"/>
              </a:spcAft>
              <a:buFont typeface="Arial"/>
              <a:buNone/>
              <a:defRPr/>
            </a:pPr>
            <a:endParaRPr lang="en-US" dirty="0" smtClean="0"/>
          </a:p>
          <a:p>
            <a:pPr fontAlgn="auto">
              <a:spcAft>
                <a:spcPts val="0"/>
              </a:spcAft>
              <a:buFont typeface="Arial"/>
              <a:buNone/>
              <a:defRPr/>
            </a:pPr>
            <a:r>
              <a:rPr lang="en-US" sz="3200" dirty="0" smtClean="0">
                <a:latin typeface="+mj-lt"/>
              </a:rPr>
              <a:t>    </a:t>
            </a:r>
            <a:r>
              <a:rPr lang="en-US" sz="3200" b="1" dirty="0" smtClean="0">
                <a:latin typeface="+mj-lt"/>
              </a:rPr>
              <a:t>“Better Care, Better Health, Reduced Cost”</a:t>
            </a:r>
            <a:endParaRPr lang="en-US" sz="3200" b="1" dirty="0">
              <a:latin typeface="+mj-lt"/>
            </a:endParaRPr>
          </a:p>
        </p:txBody>
      </p:sp>
      <p:pic>
        <p:nvPicPr>
          <p:cNvPr id="27651" name="Picture 4" descr="Texas Team New Logo July 2011.jpg"/>
          <p:cNvPicPr>
            <a:picLocks noChangeAspect="1"/>
          </p:cNvPicPr>
          <p:nvPr/>
        </p:nvPicPr>
        <p:blipFill>
          <a:blip r:embed="rId3" cstate="print"/>
          <a:srcRect/>
          <a:stretch>
            <a:fillRect/>
          </a:stretch>
        </p:blipFill>
        <p:spPr bwMode="auto">
          <a:xfrm>
            <a:off x="2133600" y="2209800"/>
            <a:ext cx="4800600" cy="18691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alibri" pitchFamily="34" charset="0"/>
                <a:cs typeface="Calibri" pitchFamily="34" charset="0"/>
              </a:rPr>
              <a:t>The Texas Mission</a:t>
            </a:r>
            <a:br>
              <a:rPr lang="en-US" sz="3200" dirty="0">
                <a:latin typeface="Calibri" pitchFamily="34" charset="0"/>
                <a:cs typeface="Calibri" pitchFamily="34" charset="0"/>
              </a:rPr>
            </a:br>
            <a:endParaRPr lang="en-US" sz="3200" dirty="0">
              <a:latin typeface="Calibri" pitchFamily="34" charset="0"/>
              <a:cs typeface="Calibri" pitchFamily="34" charset="0"/>
            </a:endParaRPr>
          </a:p>
        </p:txBody>
      </p:sp>
      <p:sp>
        <p:nvSpPr>
          <p:cNvPr id="3" name="Content Placeholder 2"/>
          <p:cNvSpPr>
            <a:spLocks noGrp="1"/>
          </p:cNvSpPr>
          <p:nvPr>
            <p:ph idx="1"/>
          </p:nvPr>
        </p:nvSpPr>
        <p:spPr>
          <a:xfrm>
            <a:off x="457200" y="1600200"/>
            <a:ext cx="8458200" cy="4525963"/>
          </a:xfrm>
        </p:spPr>
        <p:txBody>
          <a:bodyPr/>
          <a:lstStyle/>
          <a:p>
            <a:r>
              <a:rPr lang="en-US" dirty="0" smtClean="0">
                <a:latin typeface="+mn-lt"/>
              </a:rPr>
              <a:t>Set </a:t>
            </a:r>
            <a:r>
              <a:rPr lang="en-US" dirty="0">
                <a:latin typeface="+mn-lt"/>
              </a:rPr>
              <a:t>clearly defined goals which align with IFN recommendations</a:t>
            </a:r>
          </a:p>
          <a:p>
            <a:pPr lvl="0"/>
            <a:r>
              <a:rPr lang="en-US" dirty="0">
                <a:latin typeface="+mn-lt"/>
              </a:rPr>
              <a:t>Form and mobilize the broadest circle of agencies, communities, organizations, </a:t>
            </a:r>
            <a:r>
              <a:rPr lang="en-US" dirty="0" smtClean="0">
                <a:latin typeface="+mn-lt"/>
              </a:rPr>
              <a:t>and </a:t>
            </a:r>
            <a:r>
              <a:rPr lang="en-US" dirty="0">
                <a:latin typeface="+mn-lt"/>
              </a:rPr>
              <a:t>public stakeholders representing a variety of sectors </a:t>
            </a:r>
          </a:p>
          <a:p>
            <a:pPr lvl="0"/>
            <a:r>
              <a:rPr lang="en-US" dirty="0">
                <a:latin typeface="+mn-lt"/>
              </a:rPr>
              <a:t>Educating policymakers and other decision-makers</a:t>
            </a:r>
          </a:p>
          <a:p>
            <a:pPr lvl="0"/>
            <a:r>
              <a:rPr lang="en-US" dirty="0">
                <a:latin typeface="+mn-lt"/>
              </a:rPr>
              <a:t>Reach out to philanthropies/funders to seek financial support for RAC efforts;</a:t>
            </a:r>
          </a:p>
          <a:p>
            <a:pPr lvl="0"/>
            <a:r>
              <a:rPr lang="en-US" dirty="0">
                <a:latin typeface="+mn-lt"/>
              </a:rPr>
              <a:t>Gain visibility through the media and other outlets</a:t>
            </a:r>
          </a:p>
          <a:p>
            <a:pPr lvl="0"/>
            <a:r>
              <a:rPr lang="en-US" dirty="0">
                <a:latin typeface="+mn-lt"/>
              </a:rPr>
              <a:t>Work to advance key IFN recommendations in Texas</a:t>
            </a:r>
          </a:p>
          <a:p>
            <a:endParaRPr lang="en-US" dirty="0"/>
          </a:p>
        </p:txBody>
      </p:sp>
    </p:spTree>
    <p:extLst>
      <p:ext uri="{BB962C8B-B14F-4D97-AF65-F5344CB8AC3E}">
        <p14:creationId xmlns:p14="http://schemas.microsoft.com/office/powerpoint/2010/main" val="3270255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6934200" cy="1453423"/>
          </a:xfrm>
        </p:spPr>
        <p:txBody>
          <a:bodyPr/>
          <a:lstStyle/>
          <a:p>
            <a:r>
              <a:rPr lang="en-US" sz="4800" dirty="0" smtClean="0"/>
              <a:t/>
            </a:r>
            <a:br>
              <a:rPr lang="en-US" sz="4800" dirty="0" smtClean="0"/>
            </a:br>
            <a:r>
              <a:rPr lang="en-US" sz="3200" dirty="0" smtClean="0">
                <a:latin typeface="+mn-lt"/>
                <a:cs typeface="Times New Roman" pitchFamily="18" charset="0"/>
              </a:rPr>
              <a:t>Texas Team Lead Organizations</a:t>
            </a:r>
          </a:p>
        </p:txBody>
      </p:sp>
      <p:sp>
        <p:nvSpPr>
          <p:cNvPr id="27651" name="Content Placeholder 2"/>
          <p:cNvSpPr>
            <a:spLocks noGrp="1"/>
          </p:cNvSpPr>
          <p:nvPr>
            <p:ph idx="1"/>
          </p:nvPr>
        </p:nvSpPr>
        <p:spPr/>
        <p:txBody>
          <a:bodyPr/>
          <a:lstStyle/>
          <a:p>
            <a:r>
              <a:rPr lang="en-US" b="1" dirty="0" smtClean="0">
                <a:latin typeface="+mn-lt"/>
              </a:rPr>
              <a:t>Ellarene Sanders</a:t>
            </a:r>
            <a:r>
              <a:rPr lang="en-US" sz="2800" b="1" dirty="0" smtClean="0">
                <a:latin typeface="+mn-lt"/>
              </a:rPr>
              <a:t> </a:t>
            </a:r>
            <a:r>
              <a:rPr lang="en-US" sz="2800" dirty="0" smtClean="0">
                <a:latin typeface="+mn-lt"/>
              </a:rPr>
              <a:t>– Interim Executive Director</a:t>
            </a:r>
          </a:p>
          <a:p>
            <a:endParaRPr lang="en-US" sz="3200" dirty="0" smtClean="0"/>
          </a:p>
          <a:p>
            <a:pPr>
              <a:buNone/>
            </a:pPr>
            <a:endParaRPr lang="en-US" sz="2800" dirty="0" smtClean="0"/>
          </a:p>
          <a:p>
            <a:endParaRPr lang="en-US" sz="2800" dirty="0" smtClean="0">
              <a:latin typeface="+mn-lt"/>
            </a:endParaRPr>
          </a:p>
          <a:p>
            <a:r>
              <a:rPr lang="en-US" sz="2800" b="1" dirty="0" smtClean="0">
                <a:latin typeface="+mn-lt"/>
              </a:rPr>
              <a:t>Cindy Johnson </a:t>
            </a:r>
            <a:r>
              <a:rPr lang="en-US" sz="2800" dirty="0" smtClean="0">
                <a:latin typeface="+mn-lt"/>
              </a:rPr>
              <a:t>– VP Clinical Services</a:t>
            </a:r>
          </a:p>
          <a:p>
            <a:pPr>
              <a:buFont typeface="Wingdings 2" pitchFamily="18" charset="2"/>
              <a:buNone/>
            </a:pPr>
            <a:endParaRPr lang="en-US" dirty="0" smtClean="0"/>
          </a:p>
        </p:txBody>
      </p:sp>
      <p:pic>
        <p:nvPicPr>
          <p:cNvPr id="27652" name="Picture 3" descr="BCBSTXWellnessLeft_CMYK[1].jpg"/>
          <p:cNvPicPr>
            <a:picLocks noChangeAspect="1"/>
          </p:cNvPicPr>
          <p:nvPr/>
        </p:nvPicPr>
        <p:blipFill>
          <a:blip r:embed="rId3" cstate="print"/>
          <a:srcRect/>
          <a:stretch>
            <a:fillRect/>
          </a:stretch>
        </p:blipFill>
        <p:spPr bwMode="auto">
          <a:xfrm>
            <a:off x="4432110" y="4314967"/>
            <a:ext cx="4203700" cy="990600"/>
          </a:xfrm>
          <a:prstGeom prst="rect">
            <a:avLst/>
          </a:prstGeom>
          <a:noFill/>
          <a:ln w="9525">
            <a:noFill/>
            <a:miter lim="800000"/>
            <a:headEnd/>
            <a:tailEnd/>
          </a:ln>
        </p:spPr>
      </p:pic>
      <p:pic>
        <p:nvPicPr>
          <p:cNvPr id="27653" name="Picture 4" descr="TNA_Logo_4C_CMYK[1].jpg"/>
          <p:cNvPicPr>
            <a:picLocks noChangeAspect="1"/>
          </p:cNvPicPr>
          <p:nvPr/>
        </p:nvPicPr>
        <p:blipFill>
          <a:blip r:embed="rId4" cstate="print"/>
          <a:srcRect/>
          <a:stretch>
            <a:fillRect/>
          </a:stretch>
        </p:blipFill>
        <p:spPr bwMode="auto">
          <a:xfrm>
            <a:off x="4419600" y="2133600"/>
            <a:ext cx="3276600" cy="1058863"/>
          </a:xfrm>
          <a:prstGeom prst="rect">
            <a:avLst/>
          </a:prstGeom>
          <a:noFill/>
          <a:ln w="9525">
            <a:noFill/>
            <a:miter lim="800000"/>
            <a:headEnd/>
            <a:tailEnd/>
          </a:ln>
        </p:spPr>
      </p:pic>
    </p:spTree>
    <p:extLst>
      <p:ext uri="{BB962C8B-B14F-4D97-AF65-F5344CB8AC3E}">
        <p14:creationId xmlns:p14="http://schemas.microsoft.com/office/powerpoint/2010/main" val="143762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alibri" pitchFamily="34" charset="0"/>
                <a:cs typeface="Calibri" pitchFamily="34" charset="0"/>
              </a:rPr>
              <a:t>Texas Team StAC Co-Chairs</a:t>
            </a:r>
          </a:p>
        </p:txBody>
      </p:sp>
      <p:pic>
        <p:nvPicPr>
          <p:cNvPr id="5" name="Picture 7"/>
          <p:cNvPicPr>
            <a:picLocks noGrp="1" noChangeAspect="1" noChangeArrowheads="1"/>
          </p:cNvPicPr>
          <p:nvPr>
            <p:ph idx="1"/>
          </p:nvPr>
        </p:nvPicPr>
        <p:blipFill>
          <a:blip r:embed="rId3" cstate="print"/>
          <a:srcRect/>
          <a:stretch>
            <a:fillRect/>
          </a:stretch>
        </p:blipFill>
        <p:spPr bwMode="auto">
          <a:xfrm>
            <a:off x="957616" y="2290465"/>
            <a:ext cx="2327474" cy="3195935"/>
          </a:xfrm>
          <a:noFill/>
          <a:ln>
            <a:miter lim="800000"/>
            <a:headEnd/>
            <a:tailEnd/>
          </a:ln>
          <a:effectLst>
            <a:outerShdw blurRad="50800" dist="38100" dir="2700000" algn="tl" rotWithShape="0">
              <a:prstClr val="black">
                <a:alpha val="40000"/>
              </a:prstClr>
            </a:outerShdw>
          </a:effectLst>
          <a:scene3d>
            <a:camera prst="perspectiveFront"/>
            <a:lightRig rig="threePt" dir="t"/>
          </a:scene3d>
        </p:spPr>
      </p:pic>
      <p:pic>
        <p:nvPicPr>
          <p:cNvPr id="6" name="Picture 6"/>
          <p:cNvPicPr>
            <a:picLocks noChangeAspect="1" noChangeArrowheads="1"/>
          </p:cNvPicPr>
          <p:nvPr/>
        </p:nvPicPr>
        <p:blipFill>
          <a:blip r:embed="rId4" cstate="print"/>
          <a:srcRect/>
          <a:stretch>
            <a:fillRect/>
          </a:stretch>
        </p:blipFill>
        <p:spPr bwMode="auto">
          <a:xfrm>
            <a:off x="4961784" y="2290464"/>
            <a:ext cx="2391516" cy="3195935"/>
          </a:xfrm>
          <a:prstGeom prst="rect">
            <a:avLst/>
          </a:prstGeom>
          <a:noFill/>
          <a:ln>
            <a:miter lim="800000"/>
            <a:headEnd/>
            <a:tailEnd/>
          </a:ln>
          <a:effectLst>
            <a:outerShdw blurRad="50800" dist="38100" dir="2700000" algn="tl" rotWithShape="0">
              <a:prstClr val="black">
                <a:alpha val="40000"/>
              </a:prstClr>
            </a:outerShdw>
          </a:effectLst>
        </p:spPr>
      </p:pic>
      <p:pic>
        <p:nvPicPr>
          <p:cNvPr id="7" name="Content Placeholder 3" descr="TexasTeamlogo-shadow[1].JPG"/>
          <p:cNvPicPr>
            <a:picLocks noChangeAspect="1"/>
          </p:cNvPicPr>
          <p:nvPr/>
        </p:nvPicPr>
        <p:blipFill>
          <a:blip r:embed="rId5" cstate="print"/>
          <a:srcRect/>
          <a:stretch>
            <a:fillRect/>
          </a:stretch>
        </p:blipFill>
        <p:spPr bwMode="auto">
          <a:xfrm>
            <a:off x="6629400" y="5705274"/>
            <a:ext cx="2490788" cy="1192413"/>
          </a:xfrm>
          <a:prstGeom prst="rect">
            <a:avLst/>
          </a:prstGeom>
          <a:noFill/>
          <a:ln w="9525">
            <a:noFill/>
            <a:miter lim="800000"/>
            <a:headEnd/>
            <a:tailEnd/>
          </a:ln>
        </p:spPr>
      </p:pic>
      <p:sp>
        <p:nvSpPr>
          <p:cNvPr id="4" name="TextBox 3"/>
          <p:cNvSpPr txBox="1"/>
          <p:nvPr/>
        </p:nvSpPr>
        <p:spPr>
          <a:xfrm>
            <a:off x="609600" y="1828800"/>
            <a:ext cx="3276600" cy="461665"/>
          </a:xfrm>
          <a:prstGeom prst="rect">
            <a:avLst/>
          </a:prstGeom>
          <a:noFill/>
        </p:spPr>
        <p:txBody>
          <a:bodyPr wrap="square" rtlCol="0">
            <a:spAutoFit/>
          </a:bodyPr>
          <a:lstStyle/>
          <a:p>
            <a:r>
              <a:rPr lang="en-US" sz="2400" b="1" dirty="0">
                <a:latin typeface="+mn-lt"/>
              </a:rPr>
              <a:t>Dr. </a:t>
            </a:r>
            <a:r>
              <a:rPr lang="en-US" sz="2400" b="1" dirty="0" smtClean="0">
                <a:latin typeface="+mn-lt"/>
              </a:rPr>
              <a:t>Patricia </a:t>
            </a:r>
            <a:r>
              <a:rPr lang="en-US" sz="2400" b="1" dirty="0">
                <a:latin typeface="+mn-lt"/>
              </a:rPr>
              <a:t>Yoder-Wise</a:t>
            </a:r>
          </a:p>
        </p:txBody>
      </p:sp>
      <p:sp>
        <p:nvSpPr>
          <p:cNvPr id="8" name="TextBox 7"/>
          <p:cNvSpPr txBox="1"/>
          <p:nvPr/>
        </p:nvSpPr>
        <p:spPr>
          <a:xfrm>
            <a:off x="5029200" y="1828800"/>
            <a:ext cx="2743200" cy="461665"/>
          </a:xfrm>
          <a:prstGeom prst="rect">
            <a:avLst/>
          </a:prstGeom>
          <a:noFill/>
        </p:spPr>
        <p:txBody>
          <a:bodyPr wrap="square" rtlCol="0">
            <a:spAutoFit/>
          </a:bodyPr>
          <a:lstStyle/>
          <a:p>
            <a:r>
              <a:rPr lang="en-US" sz="2400" b="1" dirty="0">
                <a:latin typeface="+mn-lt"/>
              </a:rPr>
              <a:t>Dr. Ray Perryman</a:t>
            </a:r>
          </a:p>
        </p:txBody>
      </p:sp>
    </p:spTree>
    <p:extLst>
      <p:ext uri="{BB962C8B-B14F-4D97-AF65-F5344CB8AC3E}">
        <p14:creationId xmlns:p14="http://schemas.microsoft.com/office/powerpoint/2010/main" val="2824617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6699">
                <a:lumMod val="97000"/>
                <a:alpha val="26000"/>
              </a:srgbClr>
            </a:gs>
            <a:gs pos="64000">
              <a:schemeClr val="accent1">
                <a:tint val="44500"/>
                <a:satMod val="160000"/>
              </a:schemeClr>
            </a:gs>
            <a:gs pos="100000">
              <a:schemeClr val="accent1">
                <a:tint val="23500"/>
                <a:satMod val="160000"/>
              </a:schemeClr>
            </a:gs>
          </a:gsLst>
          <a:lin ang="0" scaled="1"/>
        </a:gradFill>
        <a:effectLst/>
      </p:bgPr>
    </p:bg>
    <p:spTree>
      <p:nvGrpSpPr>
        <p:cNvPr id="1" name=""/>
        <p:cNvGrpSpPr/>
        <p:nvPr/>
      </p:nvGrpSpPr>
      <p:grpSpPr>
        <a:xfrm>
          <a:off x="0" y="0"/>
          <a:ext cx="0" cy="0"/>
          <a:chOff x="0" y="0"/>
          <a:chExt cx="0" cy="0"/>
        </a:xfrm>
      </p:grpSpPr>
      <p:sp>
        <p:nvSpPr>
          <p:cNvPr id="33793" name="Title 6"/>
          <p:cNvSpPr>
            <a:spLocks noGrp="1"/>
          </p:cNvSpPr>
          <p:nvPr>
            <p:ph type="title"/>
          </p:nvPr>
        </p:nvSpPr>
        <p:spPr bwMode="auto">
          <a:xfrm>
            <a:off x="533400" y="152400"/>
            <a:ext cx="8229600" cy="715962"/>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New Texas Team</a:t>
            </a:r>
          </a:p>
        </p:txBody>
      </p:sp>
      <p:pic>
        <p:nvPicPr>
          <p:cNvPr id="33794" name="Picture 4" descr="D:\TX Team\IFN - Regions File\Regional Map w 8 Regions - Oct 2011\txteam-w-legend[1].PNG"/>
          <p:cNvPicPr>
            <a:picLocks noChangeAspect="1" noChangeArrowheads="1"/>
          </p:cNvPicPr>
          <p:nvPr/>
        </p:nvPicPr>
        <p:blipFill>
          <a:blip r:embed="rId3" cstate="print"/>
          <a:srcRect/>
          <a:stretch>
            <a:fillRect/>
          </a:stretch>
        </p:blipFill>
        <p:spPr bwMode="auto">
          <a:xfrm>
            <a:off x="629995" y="990600"/>
            <a:ext cx="727734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libri" pitchFamily="34" charset="0"/>
                <a:cs typeface="Calibri" pitchFamily="34" charset="0"/>
              </a:rPr>
              <a:t>Team 13 Counties</a:t>
            </a:r>
            <a:endParaRPr lang="en-US" sz="3200" dirty="0">
              <a:latin typeface="Calibri" pitchFamily="34" charset="0"/>
              <a:cs typeface="Calibri" pitchFamily="34" charset="0"/>
            </a:endParaRPr>
          </a:p>
        </p:txBody>
      </p:sp>
      <p:sp>
        <p:nvSpPr>
          <p:cNvPr id="3" name="Content Placeholder 2"/>
          <p:cNvSpPr>
            <a:spLocks noGrp="1"/>
          </p:cNvSpPr>
          <p:nvPr>
            <p:ph idx="1"/>
          </p:nvPr>
        </p:nvSpPr>
        <p:spPr>
          <a:xfrm>
            <a:off x="1219200" y="1600200"/>
            <a:ext cx="7467600" cy="4525963"/>
          </a:xfrm>
        </p:spPr>
        <p:txBody>
          <a:bodyPr/>
          <a:lstStyle/>
          <a:p>
            <a:pPr marL="457200" lvl="1" indent="0">
              <a:buNone/>
            </a:pPr>
            <a:r>
              <a:rPr lang="en-US" sz="2800" dirty="0" smtClean="0">
                <a:latin typeface="+mn-lt"/>
              </a:rPr>
              <a:t>Austin				Liberty </a:t>
            </a:r>
            <a:endParaRPr lang="en-US" sz="2800" dirty="0">
              <a:latin typeface="+mn-lt"/>
            </a:endParaRPr>
          </a:p>
          <a:p>
            <a:pPr marL="457200" lvl="1" indent="0">
              <a:buNone/>
            </a:pPr>
            <a:r>
              <a:rPr lang="en-US" sz="2800" dirty="0" smtClean="0">
                <a:latin typeface="+mn-lt"/>
              </a:rPr>
              <a:t>Brazoria				Matagorda</a:t>
            </a:r>
            <a:endParaRPr lang="en-US" sz="2800" dirty="0">
              <a:latin typeface="+mn-lt"/>
            </a:endParaRPr>
          </a:p>
          <a:p>
            <a:pPr marL="457200" lvl="1" indent="0">
              <a:buNone/>
            </a:pPr>
            <a:r>
              <a:rPr lang="en-US" sz="2800" dirty="0" smtClean="0">
                <a:latin typeface="+mn-lt"/>
              </a:rPr>
              <a:t>Chambers			Montgomery</a:t>
            </a:r>
            <a:endParaRPr lang="en-US" sz="2800" dirty="0">
              <a:latin typeface="+mn-lt"/>
            </a:endParaRPr>
          </a:p>
          <a:p>
            <a:pPr marL="457200" lvl="1" indent="0">
              <a:buNone/>
            </a:pPr>
            <a:r>
              <a:rPr lang="en-US" sz="2800" dirty="0" smtClean="0">
                <a:latin typeface="+mn-lt"/>
              </a:rPr>
              <a:t>Colorado				Walker</a:t>
            </a:r>
            <a:endParaRPr lang="en-US" sz="2800" dirty="0">
              <a:latin typeface="+mn-lt"/>
            </a:endParaRPr>
          </a:p>
          <a:p>
            <a:pPr marL="457200" lvl="1" indent="0">
              <a:buNone/>
            </a:pPr>
            <a:r>
              <a:rPr lang="en-US" sz="2800" dirty="0">
                <a:latin typeface="+mn-lt"/>
              </a:rPr>
              <a:t>Fort </a:t>
            </a:r>
            <a:r>
              <a:rPr lang="en-US" sz="2800" dirty="0" smtClean="0">
                <a:latin typeface="+mn-lt"/>
              </a:rPr>
              <a:t>Bend			Waller</a:t>
            </a:r>
            <a:endParaRPr lang="en-US" sz="2800" dirty="0">
              <a:latin typeface="+mn-lt"/>
            </a:endParaRPr>
          </a:p>
          <a:p>
            <a:pPr marL="457200" lvl="1" indent="0">
              <a:buNone/>
            </a:pPr>
            <a:r>
              <a:rPr lang="en-US" sz="2800" dirty="0" smtClean="0">
                <a:latin typeface="+mn-lt"/>
              </a:rPr>
              <a:t>Galveston			Wharton</a:t>
            </a:r>
            <a:endParaRPr lang="en-US" sz="2800" dirty="0">
              <a:latin typeface="+mn-lt"/>
            </a:endParaRPr>
          </a:p>
          <a:p>
            <a:pPr marL="457200" lvl="1" indent="0">
              <a:buNone/>
            </a:pPr>
            <a:r>
              <a:rPr lang="en-US" sz="2800" dirty="0" smtClean="0">
                <a:latin typeface="+mn-lt"/>
              </a:rPr>
              <a:t>Harris</a:t>
            </a:r>
          </a:p>
          <a:p>
            <a:pPr marL="457200" lvl="1" indent="0">
              <a:buNone/>
            </a:pPr>
            <a:endParaRPr lang="en-US" sz="1600" dirty="0" smtClean="0"/>
          </a:p>
          <a:p>
            <a:pPr marL="457200" lvl="1" indent="0">
              <a:buNone/>
            </a:pPr>
            <a:endParaRPr lang="en-US" sz="1600" dirty="0"/>
          </a:p>
        </p:txBody>
      </p:sp>
      <p:pic>
        <p:nvPicPr>
          <p:cNvPr id="9" name="Picture 5" descr="http://www.google.com/images?q=tbn:yXY1_ahEanY_uM::faculty.utep.edu/Portals/1656/images/texas.jpg&amp;t=1&amp;h=94&amp;w=94&amp;usg=__0EEtCbPAMMVHeXaPukeqkgIhXH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52450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907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408"/>
            <a:ext cx="6248400" cy="824524"/>
          </a:xfrm>
        </p:spPr>
        <p:txBody>
          <a:bodyPr/>
          <a:lstStyle/>
          <a:p>
            <a:pPr fontAlgn="auto">
              <a:spcAft>
                <a:spcPts val="0"/>
              </a:spcAft>
              <a:defRPr/>
            </a:pPr>
            <a:r>
              <a:rPr lang="en-US" sz="3200" dirty="0" smtClean="0">
                <a:latin typeface="+mj-lt"/>
                <a:cs typeface="Arial" pitchFamily="34" charset="0"/>
              </a:rPr>
              <a:t>Health Care System Challenges</a:t>
            </a:r>
            <a:endParaRPr lang="en-US" sz="3200" dirty="0">
              <a:latin typeface="+mj-lt"/>
              <a:cs typeface="Arial" pitchFamily="34" charset="0"/>
            </a:endParaRPr>
          </a:p>
        </p:txBody>
      </p:sp>
      <p:sp>
        <p:nvSpPr>
          <p:cNvPr id="12" name="Circular Arrow 11"/>
          <p:cNvSpPr/>
          <p:nvPr/>
        </p:nvSpPr>
        <p:spPr>
          <a:xfrm rot="1583345">
            <a:off x="2133600" y="1674813"/>
            <a:ext cx="4638675" cy="4638675"/>
          </a:xfrm>
          <a:prstGeom prst="circularArrow">
            <a:avLst>
              <a:gd name="adj1" fmla="val 5544"/>
              <a:gd name="adj2" fmla="val 330680"/>
              <a:gd name="adj3" fmla="val 13797059"/>
              <a:gd name="adj4" fmla="val 17373116"/>
              <a:gd name="adj5" fmla="val 5757"/>
            </a:avLst>
          </a:prstGeom>
          <a:solidFill>
            <a:srgbClr val="CC6420">
              <a:alpha val="52000"/>
            </a:srgbClr>
          </a:solidFill>
        </p:spPr>
        <p:style>
          <a:lnRef idx="0">
            <a:schemeClr val="dk1">
              <a:hueOff val="0"/>
              <a:satOff val="0"/>
              <a:lumOff val="0"/>
              <a:alphaOff val="0"/>
            </a:schemeClr>
          </a:lnRef>
          <a:fillRef idx="1">
            <a:schemeClr val="accent6">
              <a:tint val="40000"/>
              <a:hueOff val="0"/>
              <a:satOff val="0"/>
              <a:lumOff val="0"/>
              <a:alphaOff val="0"/>
            </a:schemeClr>
          </a:fillRef>
          <a:effectRef idx="2">
            <a:schemeClr val="accent6">
              <a:tint val="40000"/>
              <a:hueOff val="0"/>
              <a:satOff val="0"/>
              <a:lumOff val="0"/>
              <a:alphaOff val="0"/>
            </a:schemeClr>
          </a:effectRef>
          <a:fontRef idx="minor">
            <a:schemeClr val="dk1">
              <a:hueOff val="0"/>
              <a:satOff val="0"/>
              <a:lumOff val="0"/>
              <a:alphaOff val="0"/>
            </a:schemeClr>
          </a:fontRef>
        </p:style>
      </p:sp>
      <p:sp>
        <p:nvSpPr>
          <p:cNvPr id="7" name="Rounded Rectangle 6"/>
          <p:cNvSpPr/>
          <p:nvPr/>
        </p:nvSpPr>
        <p:spPr>
          <a:xfrm>
            <a:off x="4165600" y="5397500"/>
            <a:ext cx="2559050" cy="1039813"/>
          </a:xfrm>
          <a:prstGeom prst="roundRect">
            <a:avLst/>
          </a:prstGeom>
          <a:solidFill>
            <a:srgbClr val="2C6B87"/>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2400"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Aging and sicker population</a:t>
            </a:r>
          </a:p>
        </p:txBody>
      </p:sp>
      <p:sp>
        <p:nvSpPr>
          <p:cNvPr id="8" name="Rounded Rectangle 7"/>
          <p:cNvSpPr/>
          <p:nvPr/>
        </p:nvSpPr>
        <p:spPr>
          <a:xfrm>
            <a:off x="1458913" y="2517775"/>
            <a:ext cx="2559050" cy="1077913"/>
          </a:xfrm>
          <a:prstGeom prst="roundRect">
            <a:avLst/>
          </a:prstGeom>
          <a:solidFill>
            <a:srgbClr val="007380"/>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2400"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High costs</a:t>
            </a:r>
          </a:p>
        </p:txBody>
      </p:sp>
      <p:sp>
        <p:nvSpPr>
          <p:cNvPr id="10" name="Rounded Rectangle 9"/>
          <p:cNvSpPr/>
          <p:nvPr/>
        </p:nvSpPr>
        <p:spPr>
          <a:xfrm>
            <a:off x="1344613" y="4357688"/>
            <a:ext cx="2559050" cy="1039812"/>
          </a:xfrm>
          <a:prstGeom prst="roundRect">
            <a:avLst/>
          </a:prstGeom>
          <a:solidFill>
            <a:srgbClr val="0091B4"/>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2400"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Primary care shortage</a:t>
            </a:r>
          </a:p>
        </p:txBody>
      </p:sp>
      <p:sp>
        <p:nvSpPr>
          <p:cNvPr id="11" name="Rounded Rectangle 10"/>
          <p:cNvSpPr/>
          <p:nvPr/>
        </p:nvSpPr>
        <p:spPr>
          <a:xfrm>
            <a:off x="4875213" y="2017713"/>
            <a:ext cx="2559050" cy="1039812"/>
          </a:xfrm>
          <a:prstGeom prst="roundRect">
            <a:avLst/>
          </a:prstGeom>
          <a:solidFill>
            <a:srgbClr val="1A4664"/>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2400"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Fragmentation</a:t>
            </a:r>
          </a:p>
        </p:txBody>
      </p:sp>
      <p:sp>
        <p:nvSpPr>
          <p:cNvPr id="6" name="Rounded Rectangle 5"/>
          <p:cNvSpPr/>
          <p:nvPr/>
        </p:nvSpPr>
        <p:spPr>
          <a:xfrm>
            <a:off x="5237163" y="3817938"/>
            <a:ext cx="2559050" cy="1077912"/>
          </a:xfrm>
          <a:prstGeom prst="roundRect">
            <a:avLst/>
          </a:prstGeom>
          <a:solidFill>
            <a:srgbClr val="338BB3"/>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2400"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Health care disparities</a:t>
            </a:r>
          </a:p>
        </p:txBody>
      </p:sp>
      <p:pic>
        <p:nvPicPr>
          <p:cNvPr id="3" name="Picture 2" descr="0227_Kittner_100621_3651-1-1.jpeg"/>
          <p:cNvPicPr>
            <a:picLocks noChangeAspect="1"/>
          </p:cNvPicPr>
          <p:nvPr/>
        </p:nvPicPr>
        <p:blipFill rotWithShape="1">
          <a:blip r:embed="rId3" cstate="print"/>
          <a:srcRect/>
          <a:stretch/>
        </p:blipFill>
        <p:spPr>
          <a:xfrm>
            <a:off x="244475" y="2517775"/>
            <a:ext cx="1470025" cy="1077913"/>
          </a:xfrm>
          <a:prstGeom prst="rect">
            <a:avLst/>
          </a:prstGeom>
          <a:ln>
            <a:noFill/>
          </a:ln>
          <a:effectLst>
            <a:outerShdw blurRad="292100" dist="139700" dir="2700000" algn="tl" rotWithShape="0">
              <a:srgbClr val="333333">
                <a:alpha val="65000"/>
              </a:srgbClr>
            </a:outerShdw>
          </a:effectLst>
        </p:spPr>
      </p:pic>
      <p:pic>
        <p:nvPicPr>
          <p:cNvPr id="5" name="Picture 4" descr="86529486.jpg"/>
          <p:cNvPicPr>
            <a:picLocks noChangeAspect="1"/>
          </p:cNvPicPr>
          <p:nvPr/>
        </p:nvPicPr>
        <p:blipFill rotWithShape="1">
          <a:blip r:embed="rId4" cstate="print"/>
          <a:srcRect/>
          <a:stretch/>
        </p:blipFill>
        <p:spPr>
          <a:xfrm>
            <a:off x="6557963" y="5397500"/>
            <a:ext cx="1420812" cy="1039813"/>
          </a:xfrm>
          <a:prstGeom prst="rect">
            <a:avLst/>
          </a:prstGeom>
          <a:ln>
            <a:noFill/>
          </a:ln>
          <a:effectLst>
            <a:outerShdw blurRad="292100" dist="139700" dir="2700000" algn="tl" rotWithShape="0">
              <a:srgbClr val="333333">
                <a:alpha val="65000"/>
              </a:srgbClr>
            </a:outerShdw>
          </a:effectLst>
        </p:spPr>
      </p:pic>
      <p:pic>
        <p:nvPicPr>
          <p:cNvPr id="9" name="Picture 8" descr="10001200053.jpg"/>
          <p:cNvPicPr>
            <a:picLocks noChangeAspect="1"/>
          </p:cNvPicPr>
          <p:nvPr/>
        </p:nvPicPr>
        <p:blipFill rotWithShape="1">
          <a:blip r:embed="rId5" cstate="print"/>
          <a:srcRect/>
          <a:stretch/>
        </p:blipFill>
        <p:spPr>
          <a:xfrm>
            <a:off x="244475" y="4357688"/>
            <a:ext cx="1443038" cy="1039812"/>
          </a:xfrm>
          <a:prstGeom prst="rect">
            <a:avLst/>
          </a:prstGeom>
          <a:ln>
            <a:noFill/>
          </a:ln>
          <a:effectLst>
            <a:outerShdw blurRad="292100" dist="139700" dir="2700000" algn="tl" rotWithShape="0">
              <a:srgbClr val="333333">
                <a:alpha val="65000"/>
              </a:srgbClr>
            </a:outerShdw>
          </a:effectLst>
        </p:spPr>
      </p:pic>
      <p:pic>
        <p:nvPicPr>
          <p:cNvPr id="13" name="Picture 12" descr="10014000093.jpeg"/>
          <p:cNvPicPr>
            <a:picLocks noChangeAspect="1"/>
          </p:cNvPicPr>
          <p:nvPr/>
        </p:nvPicPr>
        <p:blipFill rotWithShape="1">
          <a:blip r:embed="rId6" cstate="print"/>
          <a:srcRect/>
          <a:stretch/>
        </p:blipFill>
        <p:spPr>
          <a:xfrm>
            <a:off x="7434263" y="3817938"/>
            <a:ext cx="1393825" cy="1077912"/>
          </a:xfrm>
          <a:prstGeom prst="rect">
            <a:avLst/>
          </a:prstGeom>
          <a:ln>
            <a:noFill/>
          </a:ln>
          <a:effectLst>
            <a:outerShdw blurRad="292100" dist="139700" dir="2700000" algn="tl" rotWithShape="0">
              <a:srgbClr val="333333">
                <a:alpha val="65000"/>
              </a:srgbClr>
            </a:outerShdw>
          </a:effectLst>
        </p:spPr>
      </p:pic>
      <p:pic>
        <p:nvPicPr>
          <p:cNvPr id="14" name="Picture 13" descr="90285412.jpg"/>
          <p:cNvPicPr>
            <a:picLocks noChangeAspect="1"/>
          </p:cNvPicPr>
          <p:nvPr/>
        </p:nvPicPr>
        <p:blipFill rotWithShape="1">
          <a:blip r:embed="rId7" cstate="print"/>
          <a:srcRect/>
          <a:stretch/>
        </p:blipFill>
        <p:spPr>
          <a:xfrm>
            <a:off x="7181850" y="2008188"/>
            <a:ext cx="1265238" cy="10493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705600" cy="1301023"/>
          </a:xfrm>
        </p:spPr>
        <p:txBody>
          <a:bodyPr/>
          <a:lstStyle/>
          <a:p>
            <a:r>
              <a:rPr lang="en-US" sz="3200" dirty="0" smtClean="0">
                <a:latin typeface="Calibri" pitchFamily="34" charset="0"/>
                <a:cs typeface="Calibri" pitchFamily="34" charset="0"/>
              </a:rPr>
              <a:t>Gulf Coast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Regional Leadership Team</a:t>
            </a:r>
            <a:endParaRPr lang="en-US" sz="3200" dirty="0">
              <a:latin typeface="Calibri" pitchFamily="34" charset="0"/>
              <a:cs typeface="Calibri" pitchFamily="34" charset="0"/>
            </a:endParaRPr>
          </a:p>
        </p:txBody>
      </p:sp>
      <p:sp>
        <p:nvSpPr>
          <p:cNvPr id="3" name="Content Placeholder 2"/>
          <p:cNvSpPr>
            <a:spLocks noGrp="1"/>
          </p:cNvSpPr>
          <p:nvPr>
            <p:ph idx="1"/>
          </p:nvPr>
        </p:nvSpPr>
        <p:spPr>
          <a:xfrm>
            <a:off x="457200" y="1524000"/>
            <a:ext cx="8686800" cy="4953000"/>
          </a:xfrm>
        </p:spPr>
        <p:txBody>
          <a:bodyPr/>
          <a:lstStyle/>
          <a:p>
            <a:r>
              <a:rPr lang="en-US" sz="1400" dirty="0">
                <a:latin typeface="+mn-lt"/>
              </a:rPr>
              <a:t>Susan D. Ruppert, PhD, RN, ANP-BC, NP-C, </a:t>
            </a:r>
            <a:r>
              <a:rPr lang="en-US" sz="1400" dirty="0" smtClean="0">
                <a:latin typeface="+mn-lt"/>
              </a:rPr>
              <a:t>FNAP, FCCM</a:t>
            </a:r>
            <a:r>
              <a:rPr lang="en-US" sz="1400" dirty="0">
                <a:latin typeface="+mn-lt"/>
              </a:rPr>
              <a:t>, </a:t>
            </a:r>
            <a:r>
              <a:rPr lang="en-US" sz="1400" dirty="0" smtClean="0">
                <a:latin typeface="+mn-lt"/>
              </a:rPr>
              <a:t>FAANP, FAAN – Nurse Co-Leader</a:t>
            </a:r>
          </a:p>
          <a:p>
            <a:r>
              <a:rPr lang="en-US" sz="1400" dirty="0"/>
              <a:t>Denise Neill, PhD, RN, </a:t>
            </a:r>
            <a:r>
              <a:rPr lang="en-US" sz="1400" dirty="0" smtClean="0"/>
              <a:t>CNE – Nurse Co-Leader</a:t>
            </a:r>
            <a:endParaRPr lang="en-US" sz="1400" dirty="0"/>
          </a:p>
          <a:p>
            <a:r>
              <a:rPr lang="en-US" sz="1400" dirty="0" smtClean="0">
                <a:latin typeface="+mn-lt"/>
              </a:rPr>
              <a:t>Michelle B. </a:t>
            </a:r>
            <a:r>
              <a:rPr lang="en-US" sz="1400" dirty="0" err="1" smtClean="0">
                <a:latin typeface="+mn-lt"/>
              </a:rPr>
              <a:t>Leben</a:t>
            </a:r>
            <a:r>
              <a:rPr lang="en-US" sz="1400" dirty="0" smtClean="0">
                <a:latin typeface="+mn-lt"/>
              </a:rPr>
              <a:t> – Business Co-Leader</a:t>
            </a:r>
          </a:p>
          <a:p>
            <a:r>
              <a:rPr lang="en-US" sz="1400" dirty="0" smtClean="0">
                <a:latin typeface="+mn-lt"/>
              </a:rPr>
              <a:t>Veronica Abdur-Rahman, PhD, M.Ed., RN</a:t>
            </a:r>
          </a:p>
          <a:p>
            <a:r>
              <a:rPr lang="en-US" sz="1400" dirty="0" smtClean="0">
                <a:latin typeface="+mn-lt"/>
              </a:rPr>
              <a:t>Mary </a:t>
            </a:r>
            <a:r>
              <a:rPr lang="en-US" sz="1400" dirty="0">
                <a:latin typeface="+mn-lt"/>
              </a:rPr>
              <a:t>Beth Bess, MSN, RN, CFNP </a:t>
            </a:r>
          </a:p>
          <a:p>
            <a:r>
              <a:rPr lang="en-US" sz="1400" dirty="0" smtClean="0">
                <a:latin typeface="+mn-lt"/>
              </a:rPr>
              <a:t>Dana </a:t>
            </a:r>
            <a:r>
              <a:rPr lang="en-US" sz="1400" dirty="0">
                <a:latin typeface="+mn-lt"/>
              </a:rPr>
              <a:t>Bjarnason, PhD, RN, </a:t>
            </a:r>
            <a:r>
              <a:rPr lang="en-US" sz="1400" dirty="0" smtClean="0">
                <a:latin typeface="+mn-lt"/>
              </a:rPr>
              <a:t>NE-BC</a:t>
            </a:r>
            <a:endParaRPr lang="en-US" sz="1400" dirty="0">
              <a:latin typeface="+mn-lt"/>
            </a:endParaRPr>
          </a:p>
          <a:p>
            <a:r>
              <a:rPr lang="en-US" sz="1400" dirty="0">
                <a:latin typeface="+mn-lt"/>
              </a:rPr>
              <a:t>Susan E. Dierker, MSN, RN, NEA-BC</a:t>
            </a:r>
          </a:p>
          <a:p>
            <a:r>
              <a:rPr lang="en-US" sz="1400" dirty="0" smtClean="0">
                <a:latin typeface="+mn-lt"/>
              </a:rPr>
              <a:t>Pamela </a:t>
            </a:r>
            <a:r>
              <a:rPr lang="en-US" sz="1400" dirty="0">
                <a:latin typeface="+mn-lt"/>
              </a:rPr>
              <a:t>K. Greene, PhD, </a:t>
            </a:r>
            <a:r>
              <a:rPr lang="en-US" sz="1400" dirty="0" smtClean="0">
                <a:latin typeface="+mn-lt"/>
              </a:rPr>
              <a:t>RN</a:t>
            </a:r>
          </a:p>
          <a:p>
            <a:r>
              <a:rPr lang="en-US" sz="1400" dirty="0" smtClean="0">
                <a:latin typeface="+mn-lt"/>
              </a:rPr>
              <a:t>Viola L. Hebert, MA, BSN, RN</a:t>
            </a:r>
          </a:p>
          <a:p>
            <a:r>
              <a:rPr lang="en-US" sz="1400" dirty="0" smtClean="0">
                <a:latin typeface="+mn-lt"/>
              </a:rPr>
              <a:t>Victoria King, MHA, MSN, RN, CNOR, NEA-BC</a:t>
            </a:r>
          </a:p>
          <a:p>
            <a:r>
              <a:rPr lang="en-US" sz="1400" dirty="0" smtClean="0">
                <a:latin typeface="+mn-lt"/>
              </a:rPr>
              <a:t>David </a:t>
            </a:r>
            <a:r>
              <a:rPr lang="en-US" sz="1400" dirty="0">
                <a:latin typeface="+mn-lt"/>
              </a:rPr>
              <a:t>R. Marshall, JD, </a:t>
            </a:r>
            <a:r>
              <a:rPr lang="en-US" sz="1400" dirty="0" smtClean="0">
                <a:latin typeface="+mn-lt"/>
              </a:rPr>
              <a:t>DNP, </a:t>
            </a:r>
            <a:r>
              <a:rPr lang="en-US" sz="1400" dirty="0">
                <a:latin typeface="+mn-lt"/>
              </a:rPr>
              <a:t>RN, NEA-BA, CENP</a:t>
            </a:r>
          </a:p>
          <a:p>
            <a:r>
              <a:rPr lang="en-US" sz="1400" dirty="0" smtClean="0">
                <a:latin typeface="+mn-lt"/>
              </a:rPr>
              <a:t>Diane </a:t>
            </a:r>
            <a:r>
              <a:rPr lang="en-US" sz="1400" dirty="0">
                <a:latin typeface="+mn-lt"/>
              </a:rPr>
              <a:t>McGraw, MS, RN, CNS-CH, CPHQ, </a:t>
            </a:r>
            <a:r>
              <a:rPr lang="en-US" sz="1400" dirty="0" smtClean="0">
                <a:latin typeface="+mn-lt"/>
              </a:rPr>
              <a:t>CCM</a:t>
            </a:r>
          </a:p>
          <a:p>
            <a:r>
              <a:rPr lang="en-US" sz="1400" dirty="0" smtClean="0">
                <a:latin typeface="+mn-lt"/>
              </a:rPr>
              <a:t>Mary E. Koch, MSSW – Consultant</a:t>
            </a:r>
          </a:p>
          <a:p>
            <a:r>
              <a:rPr lang="en-US" sz="1400" dirty="0" smtClean="0">
                <a:latin typeface="+mn-lt"/>
              </a:rPr>
              <a:t>Dana S. Smith</a:t>
            </a:r>
            <a:r>
              <a:rPr lang="en-US" sz="1400" dirty="0">
                <a:latin typeface="+mn-lt"/>
              </a:rPr>
              <a:t>, PhD, LMSW, </a:t>
            </a:r>
            <a:r>
              <a:rPr lang="en-US" sz="1400" dirty="0" smtClean="0">
                <a:latin typeface="+mn-lt"/>
              </a:rPr>
              <a:t>MPA</a:t>
            </a:r>
          </a:p>
          <a:p>
            <a:r>
              <a:rPr lang="en-US" sz="1400" dirty="0" smtClean="0">
                <a:latin typeface="+mn-lt"/>
              </a:rPr>
              <a:t>Lynn </a:t>
            </a:r>
            <a:r>
              <a:rPr lang="en-US" sz="1400" dirty="0" err="1" smtClean="0">
                <a:latin typeface="+mn-lt"/>
              </a:rPr>
              <a:t>Voskamp</a:t>
            </a:r>
            <a:r>
              <a:rPr lang="en-US" sz="1400" dirty="0" smtClean="0">
                <a:latin typeface="+mn-lt"/>
              </a:rPr>
              <a:t>, MSN, RN</a:t>
            </a:r>
          </a:p>
          <a:p>
            <a:r>
              <a:rPr lang="en-US" sz="1400" dirty="0" smtClean="0">
                <a:latin typeface="+mn-lt"/>
              </a:rPr>
              <a:t>Nitha Mathew, MSN, RN (Jonas Scholar)</a:t>
            </a:r>
          </a:p>
          <a:p>
            <a:r>
              <a:rPr lang="en-US" sz="1400" dirty="0" smtClean="0">
                <a:latin typeface="+mn-lt"/>
              </a:rPr>
              <a:t>Darlene Tubera, MSN, RN, CCNS-BC (Jonas Scholar)</a:t>
            </a:r>
          </a:p>
          <a:p>
            <a:r>
              <a:rPr lang="en-US" sz="1400" dirty="0" smtClean="0">
                <a:latin typeface="+mn-lt"/>
              </a:rPr>
              <a:t>Ursula Rodriguez, DNP, RN, FNP-BC (Jonas Scholar)</a:t>
            </a:r>
          </a:p>
          <a:p>
            <a:endParaRPr lang="en-US" sz="1400" dirty="0">
              <a:latin typeface="+mn-lt"/>
            </a:endParaRPr>
          </a:p>
          <a:p>
            <a:endParaRPr lang="en-US" sz="2000" dirty="0">
              <a:latin typeface="+mn-lt"/>
            </a:endParaRPr>
          </a:p>
          <a:p>
            <a:endParaRPr lang="en-US" dirty="0"/>
          </a:p>
        </p:txBody>
      </p:sp>
      <p:pic>
        <p:nvPicPr>
          <p:cNvPr id="4" name="Picture 4" descr="Texas Team New Logo July 2011.jpg"/>
          <p:cNvPicPr>
            <a:picLocks noChangeAspect="1"/>
          </p:cNvPicPr>
          <p:nvPr/>
        </p:nvPicPr>
        <p:blipFill>
          <a:blip r:embed="rId3" cstate="print"/>
          <a:srcRect/>
          <a:stretch>
            <a:fillRect/>
          </a:stretch>
        </p:blipFill>
        <p:spPr bwMode="auto">
          <a:xfrm>
            <a:off x="5486400" y="3048000"/>
            <a:ext cx="3039212" cy="1183323"/>
          </a:xfrm>
          <a:prstGeom prst="rect">
            <a:avLst/>
          </a:prstGeom>
          <a:noFill/>
          <a:ln w="9525">
            <a:noFill/>
            <a:miter lim="800000"/>
            <a:headEnd/>
            <a:tailEnd/>
          </a:ln>
        </p:spPr>
      </p:pic>
    </p:spTree>
    <p:extLst>
      <p:ext uri="{BB962C8B-B14F-4D97-AF65-F5344CB8AC3E}">
        <p14:creationId xmlns:p14="http://schemas.microsoft.com/office/powerpoint/2010/main" val="537619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899"/>
            <a:ext cx="6400800" cy="824524"/>
          </a:xfrm>
        </p:spPr>
        <p:txBody>
          <a:bodyPr/>
          <a:lstStyle/>
          <a:p>
            <a:pPr fontAlgn="auto">
              <a:spcAft>
                <a:spcPts val="0"/>
              </a:spcAft>
              <a:defRPr/>
            </a:pPr>
            <a:r>
              <a:rPr lang="en-US" sz="3200" dirty="0" smtClean="0">
                <a:latin typeface="+mj-lt"/>
              </a:rPr>
              <a:t>IOM – Education Recommendations</a:t>
            </a:r>
            <a:endParaRPr lang="en-US" sz="3200" dirty="0">
              <a:latin typeface="+mj-lt"/>
            </a:endParaRPr>
          </a:p>
        </p:txBody>
      </p:sp>
      <p:pic>
        <p:nvPicPr>
          <p:cNvPr id="4" name="Picture 2" descr="L:\Client Finals\RWJF - Initiative on the Future of Nursing\IFN Implementation NEW\New Website\photos\Center to Champion Nursing in America\4763966179_472669cf81_o[1].jpg"/>
          <p:cNvPicPr>
            <a:picLocks noChangeAspect="1" noChangeArrowheads="1"/>
          </p:cNvPicPr>
          <p:nvPr/>
        </p:nvPicPr>
        <p:blipFill>
          <a:blip r:embed="rId3" cstate="print"/>
          <a:srcRect/>
          <a:stretch>
            <a:fillRect/>
          </a:stretch>
        </p:blipFill>
        <p:spPr bwMode="auto">
          <a:xfrm>
            <a:off x="5538788" y="2097088"/>
            <a:ext cx="3222625" cy="2303462"/>
          </a:xfrm>
          <a:prstGeom prst="rect">
            <a:avLst/>
          </a:prstGeom>
          <a:ln>
            <a:noFill/>
          </a:ln>
          <a:effectLst>
            <a:outerShdw blurRad="292100" dist="139700" dir="2700000" algn="tl" rotWithShape="0">
              <a:srgbClr val="333333">
                <a:alpha val="65000"/>
              </a:srgbClr>
            </a:outerShdw>
          </a:effectLst>
        </p:spPr>
      </p:pic>
      <p:pic>
        <p:nvPicPr>
          <p:cNvPr id="9" name="Picture 8" descr="0327_kittner_100621_4687.jpeg"/>
          <p:cNvPicPr>
            <a:picLocks noChangeAspect="1"/>
          </p:cNvPicPr>
          <p:nvPr/>
        </p:nvPicPr>
        <p:blipFill>
          <a:blip r:embed="rId4" cstate="print"/>
          <a:stretch>
            <a:fillRect/>
          </a:stretch>
        </p:blipFill>
        <p:spPr>
          <a:xfrm>
            <a:off x="5280025" y="3978275"/>
            <a:ext cx="2962275" cy="1963738"/>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a:xfrm>
            <a:off x="568325" y="4070350"/>
            <a:ext cx="4511675" cy="723900"/>
          </a:xfrm>
          <a:prstGeom prst="roundRect">
            <a:avLst/>
          </a:prstGeom>
          <a:solidFill>
            <a:srgbClr val="338BB3"/>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2000" dirty="0">
                <a:latin typeface="Arial" pitchFamily="34" charset="0"/>
                <a:cs typeface="Arial" pitchFamily="34" charset="0"/>
              </a:rPr>
              <a:t>Implement nurse residency programs</a:t>
            </a:r>
          </a:p>
        </p:txBody>
      </p:sp>
      <p:sp>
        <p:nvSpPr>
          <p:cNvPr id="12" name="Rounded Rectangle 11"/>
          <p:cNvSpPr/>
          <p:nvPr/>
        </p:nvSpPr>
        <p:spPr>
          <a:xfrm>
            <a:off x="568325" y="3063875"/>
            <a:ext cx="4511675" cy="723900"/>
          </a:xfrm>
          <a:prstGeom prst="roundRect">
            <a:avLst/>
          </a:prstGeom>
          <a:solidFill>
            <a:srgbClr val="007380"/>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a:p>
            <a:pPr algn="ctr" fontAlgn="auto">
              <a:spcBef>
                <a:spcPts val="0"/>
              </a:spcBef>
              <a:spcAft>
                <a:spcPts val="0"/>
              </a:spcAft>
              <a:defRPr/>
            </a:pPr>
            <a:r>
              <a:rPr lang="en-US" sz="2000" dirty="0">
                <a:latin typeface="Arial" pitchFamily="34" charset="0"/>
                <a:cs typeface="Arial" pitchFamily="34" charset="0"/>
              </a:rPr>
              <a:t>Increase the number of nurses </a:t>
            </a:r>
            <a:br>
              <a:rPr lang="en-US" sz="2000" dirty="0">
                <a:latin typeface="Arial" pitchFamily="34" charset="0"/>
                <a:cs typeface="Arial" pitchFamily="34" charset="0"/>
              </a:rPr>
            </a:br>
            <a:r>
              <a:rPr lang="en-US" sz="2000" dirty="0">
                <a:latin typeface="Arial" pitchFamily="34" charset="0"/>
                <a:cs typeface="Arial" pitchFamily="34" charset="0"/>
              </a:rPr>
              <a:t>with doctorates</a:t>
            </a:r>
          </a:p>
          <a:p>
            <a:pPr algn="ctr" fontAlgn="auto">
              <a:spcBef>
                <a:spcPts val="0"/>
              </a:spcBef>
              <a:spcAft>
                <a:spcPts val="0"/>
              </a:spcAft>
              <a:defRPr/>
            </a:pPr>
            <a:endParaRPr lang="en-US" sz="2000"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3" name="Rounded Rectangle 12"/>
          <p:cNvSpPr/>
          <p:nvPr/>
        </p:nvSpPr>
        <p:spPr>
          <a:xfrm>
            <a:off x="568325" y="5010150"/>
            <a:ext cx="4511675" cy="723900"/>
          </a:xfrm>
          <a:prstGeom prst="roundRect">
            <a:avLst/>
          </a:prstGeom>
          <a:solidFill>
            <a:srgbClr val="0091B4"/>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a:p>
            <a:pPr algn="ctr" fontAlgn="auto">
              <a:spcBef>
                <a:spcPts val="0"/>
              </a:spcBef>
              <a:spcAft>
                <a:spcPts val="0"/>
              </a:spcAft>
              <a:defRPr/>
            </a:pPr>
            <a:r>
              <a:rPr lang="en-US" sz="2000" dirty="0">
                <a:latin typeface="Arial" pitchFamily="34" charset="0"/>
                <a:cs typeface="Arial" pitchFamily="34" charset="0"/>
              </a:rPr>
              <a:t>Promote lifelong learning</a:t>
            </a:r>
          </a:p>
          <a:p>
            <a:pPr algn="ctr" fontAlgn="auto">
              <a:spcBef>
                <a:spcPts val="0"/>
              </a:spcBef>
              <a:spcAft>
                <a:spcPts val="0"/>
              </a:spcAft>
              <a:defRPr/>
            </a:pPr>
            <a:endParaRPr lang="en-US" sz="2000"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4" name="Rounded Rectangle 13"/>
          <p:cNvSpPr/>
          <p:nvPr/>
        </p:nvSpPr>
        <p:spPr>
          <a:xfrm>
            <a:off x="568325" y="2108200"/>
            <a:ext cx="4511675" cy="723900"/>
          </a:xfrm>
          <a:prstGeom prst="roundRect">
            <a:avLst/>
          </a:prstGeom>
          <a:solidFill>
            <a:srgbClr val="1A4664"/>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2000" dirty="0">
                <a:latin typeface="Arial" pitchFamily="34" charset="0"/>
                <a:cs typeface="Arial" pitchFamily="34" charset="0"/>
              </a:rPr>
              <a:t>Increase the proportion of nurses </a:t>
            </a:r>
            <a:br>
              <a:rPr lang="en-US" sz="2000" dirty="0">
                <a:latin typeface="Arial" pitchFamily="34" charset="0"/>
                <a:cs typeface="Arial" pitchFamily="34" charset="0"/>
              </a:rPr>
            </a:br>
            <a:r>
              <a:rPr lang="en-US" sz="2000" dirty="0">
                <a:latin typeface="Arial" pitchFamily="34" charset="0"/>
                <a:cs typeface="Arial" pitchFamily="34" charset="0"/>
              </a:rPr>
              <a:t>with BSN and higher degrees</a:t>
            </a:r>
            <a:endParaRPr lang="en-US" sz="2000"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p14="http://schemas.microsoft.com/office/powerpoint/2010/main" val="2862207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628899"/>
            <a:ext cx="6019800" cy="824524"/>
          </a:xfrm>
        </p:spPr>
        <p:txBody>
          <a:bodyPr/>
          <a:lstStyle/>
          <a:p>
            <a:r>
              <a:rPr lang="en-US" sz="3200" dirty="0" smtClean="0">
                <a:effectLst/>
                <a:latin typeface="+mj-lt"/>
              </a:rPr>
              <a:t>National Employment Trends</a:t>
            </a:r>
          </a:p>
        </p:txBody>
      </p:sp>
      <p:sp>
        <p:nvSpPr>
          <p:cNvPr id="22531" name="Content Placeholder 2"/>
          <p:cNvSpPr>
            <a:spLocks noGrp="1"/>
          </p:cNvSpPr>
          <p:nvPr>
            <p:ph idx="1"/>
          </p:nvPr>
        </p:nvSpPr>
        <p:spPr>
          <a:xfrm>
            <a:off x="381000" y="1447800"/>
            <a:ext cx="8229600" cy="4846637"/>
          </a:xfrm>
        </p:spPr>
        <p:txBody>
          <a:bodyPr/>
          <a:lstStyle/>
          <a:p>
            <a:r>
              <a:rPr lang="en-US" dirty="0" smtClean="0">
                <a:solidFill>
                  <a:schemeClr val="tx2"/>
                </a:solidFill>
                <a:latin typeface="+mn-lt"/>
              </a:rPr>
              <a:t>39% of hospitals/other healthcare settings prefer hiring new RNs with BSN </a:t>
            </a:r>
            <a:r>
              <a:rPr lang="en-US" sz="2000" dirty="0" smtClean="0">
                <a:solidFill>
                  <a:schemeClr val="tx2"/>
                </a:solidFill>
                <a:latin typeface="+mn-lt"/>
              </a:rPr>
              <a:t>(AACN, 2012)</a:t>
            </a:r>
          </a:p>
          <a:p>
            <a:r>
              <a:rPr lang="en-US" dirty="0" smtClean="0">
                <a:solidFill>
                  <a:schemeClr val="tx2"/>
                </a:solidFill>
                <a:latin typeface="+mn-lt"/>
              </a:rPr>
              <a:t>77%  of employers have strong preference for BSN educated nurses</a:t>
            </a:r>
          </a:p>
          <a:p>
            <a:r>
              <a:rPr lang="en-US" dirty="0" smtClean="0">
                <a:solidFill>
                  <a:schemeClr val="tx2"/>
                </a:solidFill>
                <a:latin typeface="+mn-lt"/>
              </a:rPr>
              <a:t>Strong data supporting better outcomes with employment of higher proportion of BSN prepared nurses</a:t>
            </a:r>
          </a:p>
          <a:p>
            <a:r>
              <a:rPr lang="en-US" dirty="0" smtClean="0">
                <a:solidFill>
                  <a:schemeClr val="tx2"/>
                </a:solidFill>
                <a:latin typeface="+mn-lt"/>
              </a:rPr>
              <a:t>Move to Magnet</a:t>
            </a:r>
          </a:p>
          <a:p>
            <a:pPr lvl="1"/>
            <a:r>
              <a:rPr lang="en-US" dirty="0" smtClean="0">
                <a:solidFill>
                  <a:schemeClr val="tx2"/>
                </a:solidFill>
                <a:latin typeface="+mn-lt"/>
              </a:rPr>
              <a:t>Require all nurse managers/leaders to hold </a:t>
            </a:r>
            <a:r>
              <a:rPr lang="en-US" u="sng" dirty="0" smtClean="0">
                <a:solidFill>
                  <a:schemeClr val="tx2"/>
                </a:solidFill>
                <a:latin typeface="+mn-lt"/>
              </a:rPr>
              <a:t>&gt;</a:t>
            </a:r>
            <a:r>
              <a:rPr lang="en-US" dirty="0" smtClean="0">
                <a:solidFill>
                  <a:schemeClr val="tx2"/>
                </a:solidFill>
                <a:latin typeface="+mn-lt"/>
              </a:rPr>
              <a:t> BSN by 2013</a:t>
            </a:r>
          </a:p>
          <a:p>
            <a:pPr lvl="1"/>
            <a:r>
              <a:rPr lang="en-US" dirty="0" smtClean="0">
                <a:solidFill>
                  <a:schemeClr val="tx2"/>
                </a:solidFill>
                <a:latin typeface="+mn-lt"/>
              </a:rPr>
              <a:t>Have plan in place for achieving 80% BSN by 2020</a:t>
            </a:r>
          </a:p>
          <a:p>
            <a:r>
              <a:rPr lang="en-US" dirty="0" smtClean="0">
                <a:solidFill>
                  <a:schemeClr val="tx2"/>
                </a:solidFill>
                <a:latin typeface="+mn-lt"/>
              </a:rPr>
              <a:t>Salaries more than 10% higher </a:t>
            </a:r>
            <a:r>
              <a:rPr lang="en-US" sz="2000" dirty="0" smtClean="0">
                <a:solidFill>
                  <a:schemeClr val="tx2"/>
                </a:solidFill>
                <a:latin typeface="+mn-lt"/>
              </a:rPr>
              <a:t>(HRSA)</a:t>
            </a:r>
            <a:endParaRPr lang="en-US" sz="2000" dirty="0">
              <a:solidFill>
                <a:schemeClr val="tx2"/>
              </a:solidFill>
              <a:latin typeface="+mn-lt"/>
            </a:endParaRPr>
          </a:p>
          <a:p>
            <a:endParaRPr lang="en-US" dirty="0" smtClean="0"/>
          </a:p>
          <a:p>
            <a:endParaRPr 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70462"/>
            <a:ext cx="1295400" cy="1085530"/>
          </a:xfrm>
          <a:prstGeom prst="rect">
            <a:avLst/>
          </a:prstGeom>
        </p:spPr>
      </p:pic>
    </p:spTree>
    <p:extLst>
      <p:ext uri="{BB962C8B-B14F-4D97-AF65-F5344CB8AC3E}">
        <p14:creationId xmlns:p14="http://schemas.microsoft.com/office/powerpoint/2010/main" val="720076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609600"/>
            <a:ext cx="8229600" cy="1600200"/>
          </a:xfrm>
        </p:spPr>
        <p:txBody>
          <a:bodyPr/>
          <a:lstStyle/>
          <a:p>
            <a:pPr eaLnBrk="1" hangingPunct="1"/>
            <a:r>
              <a:rPr lang="en-US" sz="3200" dirty="0" smtClean="0">
                <a:effectLst/>
                <a:latin typeface="+mj-lt"/>
              </a:rPr>
              <a:t>Texas Challenge-Undereducated Workforce</a:t>
            </a:r>
          </a:p>
        </p:txBody>
      </p:sp>
      <p:sp>
        <p:nvSpPr>
          <p:cNvPr id="34819" name="Content Placeholder 5"/>
          <p:cNvSpPr>
            <a:spLocks noGrp="1"/>
          </p:cNvSpPr>
          <p:nvPr>
            <p:ph idx="1"/>
          </p:nvPr>
        </p:nvSpPr>
        <p:spPr>
          <a:xfrm>
            <a:off x="533400" y="1600200"/>
            <a:ext cx="8229600" cy="5257801"/>
          </a:xfrm>
        </p:spPr>
        <p:txBody>
          <a:bodyPr/>
          <a:lstStyle/>
          <a:p>
            <a:pPr>
              <a:buFont typeface="Wingdings 2" pitchFamily="18" charset="2"/>
              <a:buNone/>
            </a:pPr>
            <a:r>
              <a:rPr lang="en-US" b="1" dirty="0">
                <a:ln>
                  <a:noFill/>
                </a:ln>
                <a:solidFill>
                  <a:schemeClr val="tx2"/>
                </a:solidFill>
                <a:latin typeface="+mn-lt"/>
              </a:rPr>
              <a:t>Texas Challenges to achieving 80% BSN and doubling number with doctorates:</a:t>
            </a:r>
            <a:endParaRPr lang="en-US" sz="3200" b="1" dirty="0">
              <a:ln>
                <a:noFill/>
              </a:ln>
              <a:solidFill>
                <a:schemeClr val="tx2"/>
              </a:solidFill>
              <a:latin typeface="+mn-lt"/>
            </a:endParaRPr>
          </a:p>
          <a:p>
            <a:r>
              <a:rPr lang="en-US" dirty="0" smtClean="0">
                <a:ln>
                  <a:noFill/>
                </a:ln>
                <a:latin typeface="+mn-lt"/>
              </a:rPr>
              <a:t>252,727 RNs </a:t>
            </a:r>
            <a:r>
              <a:rPr lang="en-US" dirty="0">
                <a:ln>
                  <a:noFill/>
                </a:ln>
                <a:latin typeface="+mn-lt"/>
              </a:rPr>
              <a:t>in </a:t>
            </a:r>
            <a:r>
              <a:rPr lang="en-US" dirty="0" smtClean="0">
                <a:ln>
                  <a:noFill/>
                </a:ln>
                <a:latin typeface="+mn-lt"/>
              </a:rPr>
              <a:t>2013 </a:t>
            </a:r>
            <a:endParaRPr lang="en-US" dirty="0">
              <a:ln>
                <a:noFill/>
              </a:ln>
              <a:latin typeface="+mn-lt"/>
            </a:endParaRPr>
          </a:p>
          <a:p>
            <a:r>
              <a:rPr lang="en-US" dirty="0" smtClean="0">
                <a:ln>
                  <a:noFill/>
                </a:ln>
                <a:latin typeface="+mn-lt"/>
              </a:rPr>
              <a:t>51% </a:t>
            </a:r>
            <a:r>
              <a:rPr lang="en-US" dirty="0">
                <a:ln>
                  <a:noFill/>
                </a:ln>
                <a:latin typeface="+mn-lt"/>
              </a:rPr>
              <a:t>have BSN or higher</a:t>
            </a:r>
          </a:p>
          <a:p>
            <a:r>
              <a:rPr lang="en-US" dirty="0" smtClean="0">
                <a:ln>
                  <a:noFill/>
                </a:ln>
                <a:latin typeface="+mn-lt"/>
              </a:rPr>
              <a:t>49% </a:t>
            </a:r>
            <a:r>
              <a:rPr lang="en-US" dirty="0">
                <a:ln>
                  <a:noFill/>
                </a:ln>
                <a:latin typeface="+mn-lt"/>
              </a:rPr>
              <a:t>have ADN or </a:t>
            </a:r>
            <a:r>
              <a:rPr lang="en-US" dirty="0" smtClean="0">
                <a:ln>
                  <a:noFill/>
                </a:ln>
                <a:latin typeface="+mn-lt"/>
              </a:rPr>
              <a:t>Diploma</a:t>
            </a:r>
          </a:p>
          <a:p>
            <a:r>
              <a:rPr lang="en-US" dirty="0" smtClean="0">
                <a:ln>
                  <a:noFill/>
                </a:ln>
                <a:latin typeface="+mn-lt"/>
              </a:rPr>
              <a:t>61% of Texas SONs are ADN programs</a:t>
            </a:r>
            <a:endParaRPr lang="en-US" dirty="0">
              <a:ln>
                <a:noFill/>
              </a:ln>
              <a:latin typeface="+mn-lt"/>
            </a:endParaRPr>
          </a:p>
          <a:p>
            <a:r>
              <a:rPr lang="en-US" dirty="0">
                <a:ln>
                  <a:noFill/>
                </a:ln>
                <a:latin typeface="+mn-lt"/>
              </a:rPr>
              <a:t>Only 16% of ADNs/Diploma continue on </a:t>
            </a:r>
            <a:r>
              <a:rPr lang="en-US" dirty="0" smtClean="0">
                <a:ln>
                  <a:noFill/>
                </a:ln>
                <a:latin typeface="+mn-lt"/>
              </a:rPr>
              <a:t>to </a:t>
            </a:r>
            <a:r>
              <a:rPr lang="en-US" dirty="0">
                <a:ln>
                  <a:noFill/>
                </a:ln>
                <a:latin typeface="+mn-lt"/>
              </a:rPr>
              <a:t>earn higher degree </a:t>
            </a:r>
          </a:p>
          <a:p>
            <a:pPr>
              <a:buNone/>
            </a:pPr>
            <a:endParaRPr lang="en-US" sz="1800" dirty="0" smtClean="0">
              <a:ln>
                <a:noFill/>
              </a:ln>
              <a:latin typeface="+mn-lt"/>
            </a:endParaRPr>
          </a:p>
          <a:p>
            <a:pPr>
              <a:buNone/>
            </a:pPr>
            <a:r>
              <a:rPr lang="en-US" sz="1800" dirty="0" smtClean="0">
                <a:ln>
                  <a:noFill/>
                </a:ln>
                <a:latin typeface="+mn-lt"/>
              </a:rPr>
              <a:t>Data </a:t>
            </a:r>
            <a:r>
              <a:rPr lang="en-US" sz="1800" dirty="0">
                <a:ln>
                  <a:noFill/>
                </a:ln>
                <a:latin typeface="+mn-lt"/>
              </a:rPr>
              <a:t>from Texas Center for Nursing Workforce </a:t>
            </a:r>
            <a:r>
              <a:rPr lang="en-US" sz="1800" dirty="0" smtClean="0">
                <a:ln>
                  <a:noFill/>
                </a:ln>
                <a:latin typeface="+mn-lt"/>
              </a:rPr>
              <a:t>Studies </a:t>
            </a:r>
          </a:p>
          <a:p>
            <a:pPr>
              <a:buNone/>
            </a:pPr>
            <a:r>
              <a:rPr lang="en-US" sz="1800" dirty="0" smtClean="0">
                <a:ln>
                  <a:noFill/>
                </a:ln>
                <a:latin typeface="+mn-lt"/>
              </a:rPr>
              <a:t>and Texas Board of Nursing, 2013</a:t>
            </a:r>
            <a:endParaRPr lang="en-US" sz="1800" dirty="0">
              <a:ln>
                <a:noFill/>
              </a:ln>
              <a:latin typeface="+mn-lt"/>
            </a:endParaRPr>
          </a:p>
          <a:p>
            <a:pPr eaLnBrk="1" hangingPunct="1">
              <a:buFont typeface="Wingdings 2" pitchFamily="18" charset="2"/>
              <a:buNone/>
            </a:pPr>
            <a:endParaRPr lang="en-US" dirty="0" smtClean="0"/>
          </a:p>
        </p:txBody>
      </p:sp>
      <p:pic>
        <p:nvPicPr>
          <p:cNvPr id="34820" name="Content Placeholder 3" descr="TexasTeamlogo-shadow[1].JPG"/>
          <p:cNvPicPr>
            <a:picLocks noChangeAspect="1"/>
          </p:cNvPicPr>
          <p:nvPr/>
        </p:nvPicPr>
        <p:blipFill>
          <a:blip r:embed="rId3" cstate="print"/>
          <a:srcRect/>
          <a:stretch>
            <a:fillRect/>
          </a:stretch>
        </p:blipFill>
        <p:spPr bwMode="auto">
          <a:xfrm>
            <a:off x="6772950" y="5638800"/>
            <a:ext cx="2246313" cy="1066800"/>
          </a:xfrm>
          <a:prstGeom prst="rect">
            <a:avLst/>
          </a:prstGeom>
          <a:noFill/>
          <a:ln w="9525">
            <a:noFill/>
            <a:miter lim="800000"/>
            <a:headEnd/>
            <a:tailEnd/>
          </a:ln>
        </p:spPr>
      </p:pic>
    </p:spTree>
    <p:extLst>
      <p:ext uri="{BB962C8B-B14F-4D97-AF65-F5344CB8AC3E}">
        <p14:creationId xmlns:p14="http://schemas.microsoft.com/office/powerpoint/2010/main" val="1507754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019800" cy="824524"/>
          </a:xfrm>
        </p:spPr>
        <p:txBody>
          <a:bodyPr/>
          <a:lstStyle/>
          <a:p>
            <a:r>
              <a:rPr lang="en-US" sz="3200" dirty="0" smtClean="0">
                <a:latin typeface="Calibri" panose="020F0502020204030204" pitchFamily="34" charset="0"/>
              </a:rPr>
              <a:t>Texas Progress toward IOM Goal</a:t>
            </a:r>
            <a:endParaRPr lang="en-US" sz="3200" dirty="0">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371600"/>
            <a:ext cx="7313613" cy="545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250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libri" panose="020F0502020204030204" pitchFamily="34" charset="0"/>
              </a:rPr>
              <a:t>Nursing Workforce Data</a:t>
            </a:r>
            <a:endParaRPr lang="en-US" sz="32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69" y="1369876"/>
            <a:ext cx="8732331" cy="533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859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609600"/>
            <a:ext cx="8229600" cy="1600200"/>
          </a:xfrm>
        </p:spPr>
        <p:txBody>
          <a:bodyPr/>
          <a:lstStyle/>
          <a:p>
            <a:pPr eaLnBrk="1" hangingPunct="1"/>
            <a:r>
              <a:rPr lang="en-US" sz="3200" dirty="0" smtClean="0">
                <a:effectLst/>
                <a:latin typeface="+mj-lt"/>
              </a:rPr>
              <a:t>Texas Challenge-Undereducated Workforce</a:t>
            </a:r>
          </a:p>
        </p:txBody>
      </p:sp>
      <p:sp>
        <p:nvSpPr>
          <p:cNvPr id="34819" name="Content Placeholder 5"/>
          <p:cNvSpPr>
            <a:spLocks noGrp="1"/>
          </p:cNvSpPr>
          <p:nvPr>
            <p:ph idx="1"/>
          </p:nvPr>
        </p:nvSpPr>
        <p:spPr>
          <a:xfrm>
            <a:off x="533400" y="1600200"/>
            <a:ext cx="8229600" cy="5257801"/>
          </a:xfrm>
        </p:spPr>
        <p:txBody>
          <a:bodyPr/>
          <a:lstStyle/>
          <a:p>
            <a:pPr>
              <a:buFont typeface="Wingdings" pitchFamily="2" charset="2"/>
              <a:buChar char="§"/>
            </a:pPr>
            <a:r>
              <a:rPr lang="en-US" dirty="0" smtClean="0">
                <a:ln>
                  <a:noFill/>
                </a:ln>
                <a:latin typeface="+mn-lt"/>
              </a:rPr>
              <a:t>Gulf Coast Region</a:t>
            </a:r>
          </a:p>
          <a:p>
            <a:pPr lvl="1">
              <a:buFont typeface="Wingdings" pitchFamily="2" charset="2"/>
              <a:buChar char="§"/>
            </a:pPr>
            <a:r>
              <a:rPr lang="en-US" sz="2800" dirty="0" smtClean="0">
                <a:ln>
                  <a:noFill/>
                </a:ln>
                <a:latin typeface="+mn-lt"/>
              </a:rPr>
              <a:t>54,903 registered nurses</a:t>
            </a:r>
          </a:p>
          <a:p>
            <a:pPr lvl="2">
              <a:buFont typeface="Wingdings" pitchFamily="2" charset="2"/>
              <a:buChar char="§"/>
            </a:pPr>
            <a:r>
              <a:rPr lang="en-US" sz="2800" dirty="0" smtClean="0">
                <a:ln>
                  <a:noFill/>
                </a:ln>
                <a:latin typeface="+mn-lt"/>
              </a:rPr>
              <a:t>BSN or higher = 30,671 (56%)</a:t>
            </a:r>
          </a:p>
          <a:p>
            <a:pPr lvl="1">
              <a:buFont typeface="Wingdings" pitchFamily="2" charset="2"/>
              <a:buChar char="§"/>
            </a:pPr>
            <a:r>
              <a:rPr lang="en-US" sz="2800" dirty="0" smtClean="0">
                <a:ln>
                  <a:noFill/>
                </a:ln>
                <a:latin typeface="+mn-lt"/>
              </a:rPr>
              <a:t>Highest degree</a:t>
            </a:r>
          </a:p>
          <a:p>
            <a:pPr lvl="2">
              <a:buFont typeface="Wingdings" pitchFamily="2" charset="2"/>
              <a:buChar char="§"/>
            </a:pPr>
            <a:r>
              <a:rPr lang="en-US" sz="2800" dirty="0" smtClean="0">
                <a:ln>
                  <a:noFill/>
                </a:ln>
                <a:latin typeface="+mn-lt"/>
              </a:rPr>
              <a:t>BSN - 46.6%</a:t>
            </a:r>
          </a:p>
          <a:p>
            <a:pPr lvl="2">
              <a:buFont typeface="Wingdings" pitchFamily="2" charset="2"/>
              <a:buChar char="§"/>
            </a:pPr>
            <a:r>
              <a:rPr lang="en-US" sz="2800" dirty="0" smtClean="0">
                <a:ln>
                  <a:noFill/>
                </a:ln>
                <a:latin typeface="+mn-lt"/>
              </a:rPr>
              <a:t>MSN – 8.68%</a:t>
            </a:r>
          </a:p>
          <a:p>
            <a:pPr lvl="2">
              <a:buFont typeface="Wingdings" pitchFamily="2" charset="2"/>
              <a:buChar char="§"/>
            </a:pPr>
            <a:r>
              <a:rPr lang="en-US" sz="2800" dirty="0" smtClean="0">
                <a:ln>
                  <a:noFill/>
                </a:ln>
                <a:latin typeface="+mn-lt"/>
              </a:rPr>
              <a:t>Doctorate (Nursing) - 0.6%</a:t>
            </a:r>
          </a:p>
          <a:p>
            <a:pPr>
              <a:buNone/>
            </a:pPr>
            <a:r>
              <a:rPr lang="en-US" dirty="0">
                <a:ln>
                  <a:noFill/>
                </a:ln>
                <a:latin typeface="+mn-lt"/>
              </a:rPr>
              <a:t>	</a:t>
            </a:r>
            <a:endParaRPr lang="en-US" dirty="0" smtClean="0">
              <a:ln>
                <a:noFill/>
              </a:ln>
              <a:latin typeface="+mn-lt"/>
            </a:endParaRPr>
          </a:p>
          <a:p>
            <a:pPr>
              <a:buNone/>
            </a:pPr>
            <a:endParaRPr lang="en-US" sz="1800" dirty="0" smtClean="0">
              <a:ln>
                <a:noFill/>
              </a:ln>
              <a:latin typeface="+mn-lt"/>
            </a:endParaRPr>
          </a:p>
          <a:p>
            <a:pPr>
              <a:buNone/>
            </a:pPr>
            <a:r>
              <a:rPr lang="en-US" sz="1800" dirty="0" smtClean="0">
                <a:ln>
                  <a:noFill/>
                </a:ln>
                <a:latin typeface="+mn-lt"/>
              </a:rPr>
              <a:t>Data </a:t>
            </a:r>
            <a:r>
              <a:rPr lang="en-US" sz="1800" dirty="0">
                <a:ln>
                  <a:noFill/>
                </a:ln>
                <a:latin typeface="+mn-lt"/>
              </a:rPr>
              <a:t>from </a:t>
            </a:r>
            <a:r>
              <a:rPr lang="en-US" sz="1800" dirty="0" smtClean="0">
                <a:ln>
                  <a:noFill/>
                </a:ln>
                <a:latin typeface="+mn-lt"/>
              </a:rPr>
              <a:t>Texas Board of Nursing, 2012</a:t>
            </a:r>
            <a:endParaRPr lang="en-US" sz="1800" dirty="0">
              <a:ln>
                <a:noFill/>
              </a:ln>
              <a:latin typeface="+mn-lt"/>
            </a:endParaRPr>
          </a:p>
          <a:p>
            <a:pPr eaLnBrk="1" hangingPunct="1">
              <a:buFont typeface="Wingdings 2" pitchFamily="18" charset="2"/>
              <a:buNone/>
            </a:pPr>
            <a:endParaRPr lang="en-US" dirty="0" smtClean="0"/>
          </a:p>
        </p:txBody>
      </p:sp>
      <p:pic>
        <p:nvPicPr>
          <p:cNvPr id="1026" name="Picture 2" descr="Mortarboard graduation cap and dipl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91000"/>
            <a:ext cx="1828800" cy="1828800"/>
          </a:xfrm>
          <a:prstGeom prst="rect">
            <a:avLst/>
          </a:prstGeom>
          <a:noFill/>
          <a:effectLst>
            <a:glow rad="228600">
              <a:schemeClr val="accent2">
                <a:satMod val="175000"/>
                <a:alpha val="40000"/>
              </a:schemeClr>
            </a:glow>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487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609600"/>
            <a:ext cx="8229600" cy="1600200"/>
          </a:xfrm>
        </p:spPr>
        <p:txBody>
          <a:bodyPr/>
          <a:lstStyle/>
          <a:p>
            <a:pPr eaLnBrk="1" hangingPunct="1"/>
            <a:r>
              <a:rPr lang="en-US" sz="3200" dirty="0" smtClean="0">
                <a:effectLst/>
                <a:latin typeface="+mj-lt"/>
              </a:rPr>
              <a:t>Gulf Coast Challenge-Undereducated Workforce</a:t>
            </a:r>
          </a:p>
        </p:txBody>
      </p:sp>
      <p:sp>
        <p:nvSpPr>
          <p:cNvPr id="34819" name="Content Placeholder 5"/>
          <p:cNvSpPr>
            <a:spLocks noGrp="1"/>
          </p:cNvSpPr>
          <p:nvPr>
            <p:ph idx="1"/>
          </p:nvPr>
        </p:nvSpPr>
        <p:spPr>
          <a:xfrm>
            <a:off x="76200" y="1600200"/>
            <a:ext cx="8686800" cy="5257801"/>
          </a:xfrm>
        </p:spPr>
        <p:txBody>
          <a:bodyPr/>
          <a:lstStyle/>
          <a:p>
            <a:pPr>
              <a:buNone/>
            </a:pPr>
            <a:r>
              <a:rPr lang="en-US" dirty="0">
                <a:ln>
                  <a:noFill/>
                </a:ln>
                <a:latin typeface="+mn-lt"/>
              </a:rPr>
              <a:t>	</a:t>
            </a:r>
            <a:endParaRPr lang="en-US" dirty="0" smtClean="0">
              <a:ln>
                <a:noFill/>
              </a:ln>
              <a:latin typeface="+mn-lt"/>
            </a:endParaRPr>
          </a:p>
          <a:p>
            <a:pPr>
              <a:buNone/>
            </a:pPr>
            <a:endParaRPr lang="en-US" sz="1800" dirty="0" smtClean="0">
              <a:ln>
                <a:noFill/>
              </a:ln>
              <a:latin typeface="+mn-lt"/>
            </a:endParaRPr>
          </a:p>
          <a:p>
            <a:pPr>
              <a:buNone/>
            </a:pPr>
            <a:endParaRPr lang="en-US" sz="1800" dirty="0">
              <a:ln>
                <a:noFill/>
              </a:ln>
              <a:latin typeface="+mn-lt"/>
            </a:endParaRPr>
          </a:p>
          <a:p>
            <a:pPr>
              <a:buNone/>
            </a:pPr>
            <a:endParaRPr lang="en-US" sz="1800" dirty="0" smtClean="0">
              <a:ln>
                <a:noFill/>
              </a:ln>
              <a:latin typeface="+mn-lt"/>
            </a:endParaRPr>
          </a:p>
          <a:p>
            <a:pPr>
              <a:buNone/>
            </a:pPr>
            <a:endParaRPr lang="en-US" sz="1800" dirty="0">
              <a:ln>
                <a:noFill/>
              </a:ln>
              <a:latin typeface="+mn-lt"/>
            </a:endParaRPr>
          </a:p>
          <a:p>
            <a:pPr>
              <a:buNone/>
            </a:pPr>
            <a:endParaRPr lang="en-US" sz="1800" dirty="0" smtClean="0">
              <a:ln>
                <a:noFill/>
              </a:ln>
              <a:latin typeface="+mn-lt"/>
            </a:endParaRPr>
          </a:p>
          <a:p>
            <a:pPr>
              <a:buNone/>
            </a:pPr>
            <a:endParaRPr lang="en-US" sz="1800" dirty="0">
              <a:ln>
                <a:noFill/>
              </a:ln>
              <a:latin typeface="+mn-lt"/>
            </a:endParaRPr>
          </a:p>
          <a:p>
            <a:pPr>
              <a:buNone/>
            </a:pPr>
            <a:endParaRPr lang="en-US" sz="1800" dirty="0" smtClean="0">
              <a:ln>
                <a:noFill/>
              </a:ln>
              <a:latin typeface="+mn-lt"/>
            </a:endParaRPr>
          </a:p>
          <a:p>
            <a:pPr>
              <a:spcBef>
                <a:spcPts val="0"/>
              </a:spcBef>
              <a:buNone/>
            </a:pPr>
            <a:r>
              <a:rPr lang="en-US" sz="1600" b="1" dirty="0" smtClean="0">
                <a:ln>
                  <a:noFill/>
                </a:ln>
                <a:latin typeface="+mn-lt"/>
              </a:rPr>
              <a:t>Data: </a:t>
            </a:r>
            <a:r>
              <a:rPr lang="en-US" sz="1600" dirty="0" smtClean="0">
                <a:ln>
                  <a:noFill/>
                </a:ln>
                <a:latin typeface="+mn-lt"/>
              </a:rPr>
              <a:t>Texas</a:t>
            </a:r>
          </a:p>
          <a:p>
            <a:pPr>
              <a:spcBef>
                <a:spcPts val="0"/>
              </a:spcBef>
              <a:buNone/>
            </a:pPr>
            <a:r>
              <a:rPr lang="en-US" sz="1600" dirty="0" smtClean="0">
                <a:ln>
                  <a:noFill/>
                </a:ln>
                <a:latin typeface="+mn-lt"/>
              </a:rPr>
              <a:t>Board of </a:t>
            </a:r>
          </a:p>
          <a:p>
            <a:pPr>
              <a:spcBef>
                <a:spcPts val="0"/>
              </a:spcBef>
              <a:buNone/>
            </a:pPr>
            <a:r>
              <a:rPr lang="en-US" sz="1600" dirty="0" smtClean="0">
                <a:ln>
                  <a:noFill/>
                </a:ln>
                <a:latin typeface="+mn-lt"/>
              </a:rPr>
              <a:t>Nursing, </a:t>
            </a:r>
          </a:p>
          <a:p>
            <a:pPr>
              <a:spcBef>
                <a:spcPts val="0"/>
              </a:spcBef>
              <a:buNone/>
            </a:pPr>
            <a:r>
              <a:rPr lang="en-US" sz="1600" dirty="0" smtClean="0">
                <a:ln>
                  <a:noFill/>
                </a:ln>
                <a:latin typeface="+mn-lt"/>
              </a:rPr>
              <a:t>2012</a:t>
            </a:r>
          </a:p>
          <a:p>
            <a:pPr>
              <a:buNone/>
            </a:pPr>
            <a:endParaRPr lang="en-US" sz="1600" dirty="0">
              <a:ln>
                <a:noFill/>
              </a:ln>
              <a:latin typeface="+mn-lt"/>
            </a:endParaRPr>
          </a:p>
          <a:p>
            <a:pPr>
              <a:buNone/>
            </a:pPr>
            <a:endParaRPr lang="en-US" sz="1800" dirty="0" smtClean="0">
              <a:ln>
                <a:noFill/>
              </a:ln>
              <a:latin typeface="+mn-lt"/>
            </a:endParaRPr>
          </a:p>
          <a:p>
            <a:pPr>
              <a:buNone/>
            </a:pPr>
            <a:endParaRPr lang="en-US" sz="1800" dirty="0">
              <a:ln>
                <a:noFill/>
              </a:ln>
              <a:latin typeface="+mn-lt"/>
            </a:endParaRPr>
          </a:p>
          <a:p>
            <a:pPr>
              <a:buNone/>
            </a:pPr>
            <a:endParaRPr lang="en-US" sz="1800" dirty="0" smtClean="0">
              <a:ln>
                <a:noFill/>
              </a:ln>
              <a:latin typeface="+mn-lt"/>
            </a:endParaRPr>
          </a:p>
          <a:p>
            <a:pPr>
              <a:buNone/>
            </a:pPr>
            <a:endParaRPr lang="en-US" sz="1800" dirty="0">
              <a:ln>
                <a:noFill/>
              </a:ln>
              <a:latin typeface="+mn-lt"/>
            </a:endParaRPr>
          </a:p>
          <a:p>
            <a:pPr eaLnBrk="1" hangingPunct="1">
              <a:buFont typeface="Wingdings 2" pitchFamily="18" charset="2"/>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267393778"/>
              </p:ext>
            </p:extLst>
          </p:nvPr>
        </p:nvGraphicFramePr>
        <p:xfrm>
          <a:off x="1524000" y="1397000"/>
          <a:ext cx="6096000" cy="5217160"/>
        </p:xfrm>
        <a:graphic>
          <a:graphicData uri="http://schemas.openxmlformats.org/drawingml/2006/table">
            <a:tbl>
              <a:tblPr firstRow="1" bandRow="1">
                <a:tableStyleId>{7DF18680-E054-41AD-8BC1-D1AEF772440D}</a:tableStyleId>
              </a:tblPr>
              <a:tblGrid>
                <a:gridCol w="3048000"/>
                <a:gridCol w="3048000"/>
              </a:tblGrid>
              <a:tr h="370840">
                <a:tc>
                  <a:txBody>
                    <a:bodyPr/>
                    <a:lstStyle/>
                    <a:p>
                      <a:pPr algn="ctr"/>
                      <a:r>
                        <a:rPr lang="en-US" sz="2000" dirty="0" smtClean="0"/>
                        <a:t>County</a:t>
                      </a:r>
                      <a:endParaRPr lang="en-US" sz="2000" dirty="0"/>
                    </a:p>
                  </a:txBody>
                  <a:tcPr/>
                </a:tc>
                <a:tc>
                  <a:txBody>
                    <a:bodyPr/>
                    <a:lstStyle/>
                    <a:p>
                      <a:pPr algn="ctr"/>
                      <a:r>
                        <a:rPr lang="en-US" sz="2000" dirty="0" smtClean="0"/>
                        <a:t>% BSN or higher</a:t>
                      </a:r>
                      <a:endParaRPr lang="en-US" sz="2000" dirty="0"/>
                    </a:p>
                  </a:txBody>
                  <a:tcPr/>
                </a:tc>
              </a:tr>
              <a:tr h="370840">
                <a:tc>
                  <a:txBody>
                    <a:bodyPr/>
                    <a:lstStyle/>
                    <a:p>
                      <a:r>
                        <a:rPr lang="en-US" dirty="0" smtClean="0"/>
                        <a:t>Austin</a:t>
                      </a:r>
                      <a:endParaRPr lang="en-US" dirty="0"/>
                    </a:p>
                  </a:txBody>
                  <a:tcPr/>
                </a:tc>
                <a:tc>
                  <a:txBody>
                    <a:bodyPr/>
                    <a:lstStyle/>
                    <a:p>
                      <a:pPr algn="ctr"/>
                      <a:r>
                        <a:rPr lang="en-US" dirty="0" smtClean="0"/>
                        <a:t>40.7%</a:t>
                      </a:r>
                      <a:endParaRPr lang="en-US" dirty="0"/>
                    </a:p>
                  </a:txBody>
                  <a:tcPr/>
                </a:tc>
              </a:tr>
              <a:tr h="370840">
                <a:tc>
                  <a:txBody>
                    <a:bodyPr/>
                    <a:lstStyle/>
                    <a:p>
                      <a:r>
                        <a:rPr lang="en-US" b="0" dirty="0" smtClean="0">
                          <a:solidFill>
                            <a:schemeClr val="tx1"/>
                          </a:solidFill>
                        </a:rPr>
                        <a:t>Brazoria</a:t>
                      </a:r>
                      <a:endParaRPr lang="en-US" b="0" dirty="0">
                        <a:solidFill>
                          <a:schemeClr val="tx1"/>
                        </a:solidFill>
                      </a:endParaRPr>
                    </a:p>
                  </a:txBody>
                  <a:tcPr/>
                </a:tc>
                <a:tc>
                  <a:txBody>
                    <a:bodyPr/>
                    <a:lstStyle/>
                    <a:p>
                      <a:pPr algn="ctr"/>
                      <a:r>
                        <a:rPr lang="en-US" b="0" dirty="0" smtClean="0">
                          <a:solidFill>
                            <a:schemeClr val="tx1"/>
                          </a:solidFill>
                        </a:rPr>
                        <a:t>57.3%</a:t>
                      </a:r>
                      <a:endParaRPr lang="en-US" b="0" dirty="0">
                        <a:solidFill>
                          <a:schemeClr val="tx1"/>
                        </a:solidFill>
                      </a:endParaRPr>
                    </a:p>
                  </a:txBody>
                  <a:tcPr/>
                </a:tc>
              </a:tr>
              <a:tr h="370840">
                <a:tc>
                  <a:txBody>
                    <a:bodyPr/>
                    <a:lstStyle/>
                    <a:p>
                      <a:r>
                        <a:rPr lang="en-US" dirty="0" smtClean="0"/>
                        <a:t>Chambers</a:t>
                      </a:r>
                      <a:endParaRPr lang="en-US" dirty="0"/>
                    </a:p>
                  </a:txBody>
                  <a:tcPr/>
                </a:tc>
                <a:tc>
                  <a:txBody>
                    <a:bodyPr/>
                    <a:lstStyle/>
                    <a:p>
                      <a:pPr algn="ctr"/>
                      <a:r>
                        <a:rPr lang="en-US" dirty="0" smtClean="0"/>
                        <a:t>37.9%</a:t>
                      </a:r>
                      <a:endParaRPr lang="en-US" dirty="0"/>
                    </a:p>
                  </a:txBody>
                  <a:tcPr/>
                </a:tc>
              </a:tr>
              <a:tr h="370840">
                <a:tc>
                  <a:txBody>
                    <a:bodyPr/>
                    <a:lstStyle/>
                    <a:p>
                      <a:r>
                        <a:rPr lang="en-US" dirty="0" smtClean="0"/>
                        <a:t>Colorado</a:t>
                      </a:r>
                      <a:endParaRPr lang="en-US" dirty="0"/>
                    </a:p>
                  </a:txBody>
                  <a:tcPr/>
                </a:tc>
                <a:tc>
                  <a:txBody>
                    <a:bodyPr/>
                    <a:lstStyle/>
                    <a:p>
                      <a:pPr algn="ctr"/>
                      <a:r>
                        <a:rPr lang="en-US" dirty="0" smtClean="0"/>
                        <a:t>36.9%</a:t>
                      </a:r>
                      <a:endParaRPr lang="en-US" dirty="0"/>
                    </a:p>
                  </a:txBody>
                  <a:tcPr/>
                </a:tc>
              </a:tr>
              <a:tr h="370840">
                <a:tc>
                  <a:txBody>
                    <a:bodyPr/>
                    <a:lstStyle/>
                    <a:p>
                      <a:r>
                        <a:rPr lang="en-US" b="1" dirty="0" smtClean="0">
                          <a:solidFill>
                            <a:srgbClr val="003300"/>
                          </a:solidFill>
                        </a:rPr>
                        <a:t>Fort Bend</a:t>
                      </a:r>
                      <a:endParaRPr lang="en-US" b="0" dirty="0">
                        <a:solidFill>
                          <a:srgbClr val="003300"/>
                        </a:solidFill>
                      </a:endParaRPr>
                    </a:p>
                  </a:txBody>
                  <a:tcPr/>
                </a:tc>
                <a:tc>
                  <a:txBody>
                    <a:bodyPr/>
                    <a:lstStyle/>
                    <a:p>
                      <a:pPr algn="ctr"/>
                      <a:r>
                        <a:rPr lang="en-US" b="1" dirty="0" smtClean="0">
                          <a:solidFill>
                            <a:schemeClr val="accent3">
                              <a:lumMod val="50000"/>
                            </a:schemeClr>
                          </a:solidFill>
                        </a:rPr>
                        <a:t>60.8%</a:t>
                      </a:r>
                      <a:endParaRPr lang="en-US" b="1" dirty="0">
                        <a:solidFill>
                          <a:schemeClr val="accent3">
                            <a:lumMod val="50000"/>
                          </a:schemeClr>
                        </a:solidFill>
                      </a:endParaRPr>
                    </a:p>
                  </a:txBody>
                  <a:tcPr/>
                </a:tc>
              </a:tr>
              <a:tr h="370840">
                <a:tc>
                  <a:txBody>
                    <a:bodyPr/>
                    <a:lstStyle/>
                    <a:p>
                      <a:r>
                        <a:rPr lang="en-US" dirty="0" smtClean="0"/>
                        <a:t>Galveston</a:t>
                      </a:r>
                      <a:endParaRPr lang="en-US" dirty="0"/>
                    </a:p>
                  </a:txBody>
                  <a:tcPr/>
                </a:tc>
                <a:tc>
                  <a:txBody>
                    <a:bodyPr/>
                    <a:lstStyle/>
                    <a:p>
                      <a:pPr algn="ctr"/>
                      <a:r>
                        <a:rPr lang="en-US" dirty="0" smtClean="0"/>
                        <a:t>47.6%</a:t>
                      </a:r>
                      <a:endParaRPr lang="en-US" dirty="0"/>
                    </a:p>
                  </a:txBody>
                  <a:tcPr/>
                </a:tc>
              </a:tr>
              <a:tr h="370840">
                <a:tc>
                  <a:txBody>
                    <a:bodyPr/>
                    <a:lstStyle/>
                    <a:p>
                      <a:r>
                        <a:rPr lang="en-US" dirty="0" smtClean="0"/>
                        <a:t>Harris</a:t>
                      </a:r>
                      <a:endParaRPr lang="en-US" dirty="0"/>
                    </a:p>
                  </a:txBody>
                  <a:tcPr/>
                </a:tc>
                <a:tc>
                  <a:txBody>
                    <a:bodyPr/>
                    <a:lstStyle/>
                    <a:p>
                      <a:pPr algn="ctr"/>
                      <a:r>
                        <a:rPr lang="en-US" dirty="0" smtClean="0"/>
                        <a:t>57.8%</a:t>
                      </a:r>
                      <a:endParaRPr lang="en-US" dirty="0"/>
                    </a:p>
                  </a:txBody>
                  <a:tcPr/>
                </a:tc>
              </a:tr>
              <a:tr h="370840">
                <a:tc>
                  <a:txBody>
                    <a:bodyPr/>
                    <a:lstStyle/>
                    <a:p>
                      <a:r>
                        <a:rPr lang="en-US" dirty="0" smtClean="0"/>
                        <a:t>Liberty</a:t>
                      </a:r>
                      <a:endParaRPr lang="en-US" dirty="0"/>
                    </a:p>
                  </a:txBody>
                  <a:tcPr/>
                </a:tc>
                <a:tc>
                  <a:txBody>
                    <a:bodyPr/>
                    <a:lstStyle/>
                    <a:p>
                      <a:pPr algn="ctr"/>
                      <a:r>
                        <a:rPr lang="en-US" dirty="0" smtClean="0"/>
                        <a:t>29.0%</a:t>
                      </a:r>
                      <a:endParaRPr lang="en-US" dirty="0"/>
                    </a:p>
                  </a:txBody>
                  <a:tcPr/>
                </a:tc>
              </a:tr>
              <a:tr h="370840">
                <a:tc>
                  <a:txBody>
                    <a:bodyPr/>
                    <a:lstStyle/>
                    <a:p>
                      <a:r>
                        <a:rPr lang="en-US" b="1" dirty="0" smtClean="0">
                          <a:solidFill>
                            <a:srgbClr val="FF0000"/>
                          </a:solidFill>
                        </a:rPr>
                        <a:t>Matagorda</a:t>
                      </a:r>
                      <a:endParaRPr lang="en-US" b="1" dirty="0">
                        <a:solidFill>
                          <a:srgbClr val="FF0000"/>
                        </a:solidFill>
                      </a:endParaRPr>
                    </a:p>
                  </a:txBody>
                  <a:tcPr/>
                </a:tc>
                <a:tc>
                  <a:txBody>
                    <a:bodyPr/>
                    <a:lstStyle/>
                    <a:p>
                      <a:pPr algn="ctr"/>
                      <a:r>
                        <a:rPr lang="en-US" b="1" dirty="0" smtClean="0">
                          <a:solidFill>
                            <a:srgbClr val="FF0000"/>
                          </a:solidFill>
                        </a:rPr>
                        <a:t>28.7%</a:t>
                      </a:r>
                      <a:endParaRPr lang="en-US" b="1" dirty="0">
                        <a:solidFill>
                          <a:srgbClr val="FF0000"/>
                        </a:solidFill>
                      </a:endParaRPr>
                    </a:p>
                  </a:txBody>
                  <a:tcPr/>
                </a:tc>
              </a:tr>
              <a:tr h="370840">
                <a:tc>
                  <a:txBody>
                    <a:bodyPr/>
                    <a:lstStyle/>
                    <a:p>
                      <a:r>
                        <a:rPr lang="en-US" dirty="0" smtClean="0"/>
                        <a:t>Montgomery</a:t>
                      </a:r>
                      <a:endParaRPr lang="en-US" dirty="0"/>
                    </a:p>
                  </a:txBody>
                  <a:tcPr/>
                </a:tc>
                <a:tc>
                  <a:txBody>
                    <a:bodyPr/>
                    <a:lstStyle/>
                    <a:p>
                      <a:pPr algn="ctr"/>
                      <a:r>
                        <a:rPr lang="en-US" dirty="0" smtClean="0"/>
                        <a:t>47.5%</a:t>
                      </a:r>
                      <a:endParaRPr lang="en-US" dirty="0"/>
                    </a:p>
                  </a:txBody>
                  <a:tcPr/>
                </a:tc>
              </a:tr>
              <a:tr h="370840">
                <a:tc>
                  <a:txBody>
                    <a:bodyPr/>
                    <a:lstStyle/>
                    <a:p>
                      <a:r>
                        <a:rPr lang="en-US" dirty="0" smtClean="0"/>
                        <a:t>Walker</a:t>
                      </a:r>
                      <a:endParaRPr lang="en-US" dirty="0"/>
                    </a:p>
                  </a:txBody>
                  <a:tcPr/>
                </a:tc>
                <a:tc>
                  <a:txBody>
                    <a:bodyPr/>
                    <a:lstStyle/>
                    <a:p>
                      <a:pPr algn="ctr"/>
                      <a:r>
                        <a:rPr lang="en-US" dirty="0" smtClean="0"/>
                        <a:t>43.5%</a:t>
                      </a:r>
                      <a:endParaRPr lang="en-US" dirty="0"/>
                    </a:p>
                  </a:txBody>
                  <a:tcPr/>
                </a:tc>
              </a:tr>
              <a:tr h="370840">
                <a:tc>
                  <a:txBody>
                    <a:bodyPr/>
                    <a:lstStyle/>
                    <a:p>
                      <a:r>
                        <a:rPr lang="en-US" dirty="0" smtClean="0"/>
                        <a:t>Waller</a:t>
                      </a:r>
                      <a:endParaRPr lang="en-US" dirty="0"/>
                    </a:p>
                  </a:txBody>
                  <a:tcPr/>
                </a:tc>
                <a:tc>
                  <a:txBody>
                    <a:bodyPr/>
                    <a:lstStyle/>
                    <a:p>
                      <a:pPr algn="ctr"/>
                      <a:r>
                        <a:rPr lang="en-US" dirty="0" smtClean="0"/>
                        <a:t>44.2%</a:t>
                      </a:r>
                      <a:endParaRPr lang="en-US" dirty="0"/>
                    </a:p>
                  </a:txBody>
                  <a:tcPr/>
                </a:tc>
              </a:tr>
              <a:tr h="370840">
                <a:tc>
                  <a:txBody>
                    <a:bodyPr/>
                    <a:lstStyle/>
                    <a:p>
                      <a:r>
                        <a:rPr lang="en-US" dirty="0" smtClean="0"/>
                        <a:t>Wharton</a:t>
                      </a:r>
                      <a:endParaRPr lang="en-US" dirty="0"/>
                    </a:p>
                  </a:txBody>
                  <a:tcPr/>
                </a:tc>
                <a:tc>
                  <a:txBody>
                    <a:bodyPr/>
                    <a:lstStyle/>
                    <a:p>
                      <a:pPr algn="ctr"/>
                      <a:r>
                        <a:rPr lang="en-US" dirty="0" smtClean="0"/>
                        <a:t>55.2%</a:t>
                      </a:r>
                      <a:endParaRPr lang="en-US" dirty="0"/>
                    </a:p>
                  </a:txBody>
                  <a:tcPr/>
                </a:tc>
              </a:tr>
            </a:tbl>
          </a:graphicData>
        </a:graphic>
      </p:graphicFrame>
    </p:spTree>
    <p:extLst>
      <p:ext uri="{BB962C8B-B14F-4D97-AF65-F5344CB8AC3E}">
        <p14:creationId xmlns:p14="http://schemas.microsoft.com/office/powerpoint/2010/main" val="1924234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899"/>
            <a:ext cx="6781800" cy="824524"/>
          </a:xfrm>
        </p:spPr>
        <p:txBody>
          <a:bodyPr/>
          <a:lstStyle/>
          <a:p>
            <a:r>
              <a:rPr lang="en-US" sz="3200" dirty="0" smtClean="0">
                <a:latin typeface="+mj-lt"/>
              </a:rPr>
              <a:t>Increasing the Percentage in Texas</a:t>
            </a:r>
            <a:endParaRPr lang="en-US" sz="3200" dirty="0">
              <a:latin typeface="+mj-lt"/>
            </a:endParaRPr>
          </a:p>
        </p:txBody>
      </p:sp>
      <p:sp>
        <p:nvSpPr>
          <p:cNvPr id="3" name="Content Placeholder 2"/>
          <p:cNvSpPr>
            <a:spLocks noGrp="1"/>
          </p:cNvSpPr>
          <p:nvPr>
            <p:ph idx="1"/>
          </p:nvPr>
        </p:nvSpPr>
        <p:spPr>
          <a:xfrm>
            <a:off x="457200" y="1600200"/>
            <a:ext cx="8534400" cy="4525963"/>
          </a:xfrm>
        </p:spPr>
        <p:txBody>
          <a:bodyPr/>
          <a:lstStyle/>
          <a:p>
            <a:r>
              <a:rPr lang="en-US" dirty="0" smtClean="0">
                <a:latin typeface="+mn-lt"/>
              </a:rPr>
              <a:t>2005 TCNWS Supply/Demand Study projected need  for 293,000 Texas RNs in 2020</a:t>
            </a:r>
          </a:p>
          <a:p>
            <a:r>
              <a:rPr lang="en-US" dirty="0" smtClean="0">
                <a:latin typeface="+mn-lt"/>
              </a:rPr>
              <a:t>2020 goal = 234,400 RNs prepared at BSN or higher    by 2020</a:t>
            </a:r>
          </a:p>
          <a:p>
            <a:r>
              <a:rPr lang="en-US" dirty="0" smtClean="0">
                <a:latin typeface="+mn-lt"/>
              </a:rPr>
              <a:t>Texas had 95,645 BSN+ in 2011 – </a:t>
            </a:r>
            <a:r>
              <a:rPr lang="en-US" b="1" dirty="0" smtClean="0">
                <a:latin typeface="+mn-lt"/>
              </a:rPr>
              <a:t>6809 &gt; 60 years old</a:t>
            </a:r>
          </a:p>
          <a:p>
            <a:r>
              <a:rPr lang="en-US" dirty="0" smtClean="0">
                <a:latin typeface="+mn-lt"/>
              </a:rPr>
              <a:t>Producing 1800 RN-BSN graduates per year</a:t>
            </a:r>
          </a:p>
          <a:p>
            <a:r>
              <a:rPr lang="en-US" dirty="0" smtClean="0">
                <a:latin typeface="+mn-lt"/>
              </a:rPr>
              <a:t>Need to continue pre-licensure ADN and BSN programs</a:t>
            </a:r>
          </a:p>
          <a:p>
            <a:r>
              <a:rPr lang="en-US" dirty="0" smtClean="0">
                <a:latin typeface="+mn-lt"/>
              </a:rPr>
              <a:t>Need to produce 17,000 BSNs per year to meet projected need in 2020</a:t>
            </a:r>
            <a:endParaRPr lang="en-US" dirty="0">
              <a:latin typeface="+mn-lt"/>
            </a:endParaRPr>
          </a:p>
        </p:txBody>
      </p:sp>
    </p:spTree>
    <p:extLst>
      <p:ext uri="{BB962C8B-B14F-4D97-AF65-F5344CB8AC3E}">
        <p14:creationId xmlns:p14="http://schemas.microsoft.com/office/powerpoint/2010/main" val="1252625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918679513"/>
              </p:ext>
            </p:extLst>
          </p:nvPr>
        </p:nvGraphicFramePr>
        <p:xfrm>
          <a:off x="457200" y="1371600"/>
          <a:ext cx="8305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3200" dirty="0" smtClean="0">
                <a:latin typeface="Calibri" panose="020F0502020204030204" pitchFamily="34" charset="0"/>
              </a:rPr>
              <a:t>RNs by Age in Texas, 2013</a:t>
            </a:r>
            <a:endParaRPr lang="en-US" sz="3200" dirty="0">
              <a:latin typeface="Calibri" panose="020F0502020204030204" pitchFamily="34" charset="0"/>
            </a:endParaRPr>
          </a:p>
        </p:txBody>
      </p:sp>
      <p:sp>
        <p:nvSpPr>
          <p:cNvPr id="5" name="TextBox 4"/>
          <p:cNvSpPr txBox="1"/>
          <p:nvPr/>
        </p:nvSpPr>
        <p:spPr>
          <a:xfrm>
            <a:off x="2209800" y="6400800"/>
            <a:ext cx="2893100" cy="369332"/>
          </a:xfrm>
          <a:prstGeom prst="rect">
            <a:avLst/>
          </a:prstGeom>
          <a:noFill/>
        </p:spPr>
        <p:txBody>
          <a:bodyPr wrap="none" rtlCol="0">
            <a:spAutoFit/>
          </a:bodyPr>
          <a:lstStyle/>
          <a:p>
            <a:r>
              <a:rPr lang="en-US" dirty="0" smtClean="0">
                <a:latin typeface="+mn-lt"/>
              </a:rPr>
              <a:t>Texas Board of Nursing, 2013</a:t>
            </a:r>
            <a:endParaRPr lang="en-US" dirty="0">
              <a:latin typeface="+mn-lt"/>
            </a:endParaRPr>
          </a:p>
        </p:txBody>
      </p:sp>
    </p:spTree>
    <p:extLst>
      <p:ext uri="{BB962C8B-B14F-4D97-AF65-F5344CB8AC3E}">
        <p14:creationId xmlns:p14="http://schemas.microsoft.com/office/powerpoint/2010/main" val="2563198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1" cy="824524"/>
          </a:xfrm>
        </p:spPr>
        <p:txBody>
          <a:bodyPr/>
          <a:lstStyle/>
          <a:p>
            <a:pPr fontAlgn="auto">
              <a:spcAft>
                <a:spcPts val="0"/>
              </a:spcAft>
              <a:defRPr/>
            </a:pP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RWJF’s Commitment to Improving Care</a:t>
            </a:r>
            <a:endParaRPr lang="en-US" sz="3200" dirty="0">
              <a:latin typeface="Calibri" pitchFamily="34" charset="0"/>
            </a:endParaRPr>
          </a:p>
        </p:txBody>
      </p:sp>
      <p:sp>
        <p:nvSpPr>
          <p:cNvPr id="19458" name="Content Placeholder 2"/>
          <p:cNvSpPr>
            <a:spLocks noGrp="1"/>
          </p:cNvSpPr>
          <p:nvPr>
            <p:ph idx="1"/>
          </p:nvPr>
        </p:nvSpPr>
        <p:spPr bwMode="auto">
          <a:xfrm>
            <a:off x="1095375" y="4941888"/>
            <a:ext cx="4583113" cy="1774825"/>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Arial" charset="0"/>
              <a:buNone/>
            </a:pPr>
            <a:r>
              <a:rPr lang="en-US" dirty="0" smtClean="0">
                <a:ln>
                  <a:noFill/>
                </a:ln>
                <a:latin typeface="+mn-lt"/>
                <a:cs typeface="Arial" charset="0"/>
              </a:rPr>
              <a:t>Need to address challenges facing nursing to address challenges facing our health system</a:t>
            </a:r>
          </a:p>
        </p:txBody>
      </p:sp>
      <p:sp>
        <p:nvSpPr>
          <p:cNvPr id="19459" name="Rectangle 4"/>
          <p:cNvSpPr>
            <a:spLocks noChangeArrowheads="1"/>
          </p:cNvSpPr>
          <p:nvPr/>
        </p:nvSpPr>
        <p:spPr bwMode="auto">
          <a:xfrm>
            <a:off x="457200" y="1957388"/>
            <a:ext cx="4013200" cy="707886"/>
          </a:xfrm>
          <a:prstGeom prst="rect">
            <a:avLst/>
          </a:prstGeom>
          <a:noFill/>
          <a:ln w="9525">
            <a:noFill/>
            <a:miter lim="800000"/>
            <a:headEnd/>
            <a:tailEnd/>
          </a:ln>
        </p:spPr>
        <p:txBody>
          <a:bodyPr>
            <a:spAutoFit/>
          </a:bodyPr>
          <a:lstStyle/>
          <a:p>
            <a:r>
              <a:rPr lang="en-US" sz="4000" b="1" dirty="0">
                <a:solidFill>
                  <a:srgbClr val="CC6420"/>
                </a:solidFill>
                <a:latin typeface="+mn-lt"/>
                <a:cs typeface="Arial" charset="0"/>
              </a:rPr>
              <a:t>RWJF MISSION </a:t>
            </a:r>
          </a:p>
        </p:txBody>
      </p:sp>
      <p:sp>
        <p:nvSpPr>
          <p:cNvPr id="19460" name="Rectangle 5"/>
          <p:cNvSpPr>
            <a:spLocks noChangeArrowheads="1"/>
          </p:cNvSpPr>
          <p:nvPr/>
        </p:nvSpPr>
        <p:spPr bwMode="auto">
          <a:xfrm>
            <a:off x="509588" y="2646363"/>
            <a:ext cx="4900612" cy="1077218"/>
          </a:xfrm>
          <a:prstGeom prst="rect">
            <a:avLst/>
          </a:prstGeom>
          <a:noFill/>
          <a:ln w="9525">
            <a:noFill/>
            <a:miter lim="800000"/>
            <a:headEnd/>
            <a:tailEnd/>
          </a:ln>
        </p:spPr>
        <p:txBody>
          <a:bodyPr>
            <a:spAutoFit/>
          </a:bodyPr>
          <a:lstStyle/>
          <a:p>
            <a:r>
              <a:rPr lang="en-US" sz="3200" dirty="0">
                <a:solidFill>
                  <a:srgbClr val="CC6420"/>
                </a:solidFill>
                <a:latin typeface="+mn-lt"/>
                <a:cs typeface="Arial" charset="0"/>
              </a:rPr>
              <a:t>To improve health and health care for all Americans</a:t>
            </a:r>
          </a:p>
        </p:txBody>
      </p:sp>
      <p:pic>
        <p:nvPicPr>
          <p:cNvPr id="8" name="Picture 7" descr="10001200018.JPG"/>
          <p:cNvPicPr>
            <a:picLocks noChangeAspect="1"/>
          </p:cNvPicPr>
          <p:nvPr/>
        </p:nvPicPr>
        <p:blipFill>
          <a:blip r:embed="rId3" cstate="print"/>
          <a:stretch>
            <a:fillRect/>
          </a:stretch>
        </p:blipFill>
        <p:spPr>
          <a:xfrm>
            <a:off x="5478795" y="3238500"/>
            <a:ext cx="2800350" cy="1866900"/>
          </a:xfrm>
          <a:prstGeom prst="rect">
            <a:avLst/>
          </a:prstGeom>
          <a:ln>
            <a:noFill/>
          </a:ln>
          <a:effectLst>
            <a:outerShdw blurRad="292100" dist="139700" dir="2700000" algn="tl" rotWithShape="0">
              <a:srgbClr val="333333">
                <a:alpha val="65000"/>
              </a:srgbClr>
            </a:outerShdw>
          </a:effectLst>
        </p:spPr>
      </p:pic>
      <p:pic>
        <p:nvPicPr>
          <p:cNvPr id="7" name="Picture 2" descr="C:\Users\tparr\Desktop\CFA Photos\CSC_0863.JPG"/>
          <p:cNvPicPr>
            <a:picLocks noChangeAspect="1" noChangeArrowheads="1"/>
          </p:cNvPicPr>
          <p:nvPr/>
        </p:nvPicPr>
        <p:blipFill>
          <a:blip r:embed="rId4" cstate="print"/>
          <a:srcRect/>
          <a:stretch>
            <a:fillRect/>
          </a:stretch>
        </p:blipFill>
        <p:spPr bwMode="auto">
          <a:xfrm>
            <a:off x="6510338" y="1735138"/>
            <a:ext cx="2433637" cy="1614487"/>
          </a:xfrm>
          <a:prstGeom prst="rect">
            <a:avLst/>
          </a:prstGeom>
          <a:ln>
            <a:noFill/>
          </a:ln>
          <a:effectLst>
            <a:outerShdw blurRad="292100" dist="139700" dir="2700000" algn="tl" rotWithShape="0">
              <a:srgbClr val="333333">
                <a:alpha val="65000"/>
              </a:srgbClr>
            </a:outerShdw>
          </a:effectLst>
        </p:spPr>
      </p:pic>
      <p:pic>
        <p:nvPicPr>
          <p:cNvPr id="9" name="Picture 8" descr="91494139.jpg"/>
          <p:cNvPicPr>
            <a:picLocks noChangeAspect="1"/>
          </p:cNvPicPr>
          <p:nvPr/>
        </p:nvPicPr>
        <p:blipFill>
          <a:blip r:embed="rId5" cstate="print"/>
          <a:stretch>
            <a:fillRect/>
          </a:stretch>
        </p:blipFill>
        <p:spPr>
          <a:xfrm>
            <a:off x="7213600" y="3990975"/>
            <a:ext cx="1730375" cy="2597150"/>
          </a:xfrm>
          <a:prstGeom prst="rect">
            <a:avLst/>
          </a:prstGeom>
          <a:ln>
            <a:noFill/>
          </a:ln>
          <a:effectLst>
            <a:outerShdw blurRad="292100" dist="139700" dir="2700000" algn="tl" rotWithShape="0">
              <a:srgbClr val="333333">
                <a:alpha val="65000"/>
              </a:srgbClr>
            </a:outerShdw>
          </a:effectLst>
        </p:spPr>
      </p:pic>
      <p:sp>
        <p:nvSpPr>
          <p:cNvPr id="10" name="Right Arrow 9"/>
          <p:cNvSpPr/>
          <p:nvPr/>
        </p:nvSpPr>
        <p:spPr>
          <a:xfrm>
            <a:off x="457200" y="4941888"/>
            <a:ext cx="495300" cy="422275"/>
          </a:xfrm>
          <a:prstGeom prs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245958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304800"/>
            <a:ext cx="5943600" cy="1148623"/>
          </a:xfrm>
        </p:spPr>
        <p:txBody>
          <a:bodyPr/>
          <a:lstStyle/>
          <a:p>
            <a:r>
              <a:rPr lang="en-US" sz="3200" dirty="0" smtClean="0">
                <a:effectLst/>
                <a:latin typeface="+mj-lt"/>
              </a:rPr>
              <a:t>Increasing the Number of BSN Prepared Nurses</a:t>
            </a:r>
          </a:p>
        </p:txBody>
      </p:sp>
      <p:sp>
        <p:nvSpPr>
          <p:cNvPr id="22531" name="Content Placeholder 2"/>
          <p:cNvSpPr>
            <a:spLocks noGrp="1"/>
          </p:cNvSpPr>
          <p:nvPr>
            <p:ph idx="1"/>
          </p:nvPr>
        </p:nvSpPr>
        <p:spPr>
          <a:xfrm>
            <a:off x="381000" y="1600200"/>
            <a:ext cx="8229600" cy="4694237"/>
          </a:xfrm>
        </p:spPr>
        <p:txBody>
          <a:bodyPr/>
          <a:lstStyle/>
          <a:p>
            <a:r>
              <a:rPr lang="en-US" sz="3200" dirty="0" smtClean="0">
                <a:latin typeface="+mn-lt"/>
              </a:rPr>
              <a:t>Enrollment in RN to BSN programs have increased every year for the past 10 years – 22.2% in 2011-2012 </a:t>
            </a:r>
            <a:r>
              <a:rPr lang="en-US" sz="2400" dirty="0" smtClean="0">
                <a:latin typeface="+mn-lt"/>
              </a:rPr>
              <a:t>(AACN 2004, AACN 2012)</a:t>
            </a:r>
          </a:p>
          <a:p>
            <a:r>
              <a:rPr lang="en-US" sz="3200" dirty="0" smtClean="0">
                <a:latin typeface="+mn-lt"/>
              </a:rPr>
              <a:t>288% increase in enrollment since 2003</a:t>
            </a:r>
          </a:p>
          <a:p>
            <a:r>
              <a:rPr lang="en-US" sz="3200" dirty="0" smtClean="0">
                <a:latin typeface="+mn-lt"/>
              </a:rPr>
              <a:t>646 programs available (&gt; 400 offered at least partially online) – 41 accredited BSN programs in Texas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876800"/>
            <a:ext cx="2308449"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864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6699">
            <a:alpha val="37000"/>
          </a:srgbClr>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52366907"/>
              </p:ext>
            </p:extLst>
          </p:nvPr>
        </p:nvGraphicFramePr>
        <p:xfrm>
          <a:off x="1524000" y="533400"/>
          <a:ext cx="6096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7" name="Rectangle 1"/>
          <p:cNvSpPr>
            <a:spLocks noChangeArrowheads="1"/>
          </p:cNvSpPr>
          <p:nvPr/>
        </p:nvSpPr>
        <p:spPr bwMode="auto">
          <a:xfrm>
            <a:off x="1600200" y="3937030"/>
            <a:ext cx="6019800" cy="2062103"/>
          </a:xfrm>
          <a:prstGeom prst="rect">
            <a:avLst/>
          </a:prstGeom>
          <a:noFill/>
          <a:ln w="9525">
            <a:noFill/>
            <a:miter lim="800000"/>
            <a:headEnd/>
            <a:tailEnd/>
          </a:ln>
          <a:effectLst/>
        </p:spPr>
        <p:txBody>
          <a:bodyPr anchor="ctr">
            <a:spAutoFit/>
          </a:bodyPr>
          <a:lstStyle/>
          <a:p>
            <a:pPr algn="ctr">
              <a:defRPr/>
            </a:pPr>
            <a:r>
              <a:rPr lang="en-US" sz="3200" b="1" dirty="0" smtClean="0">
                <a:latin typeface="+mj-lt"/>
                <a:ea typeface="Calibri" pitchFamily="34" charset="0"/>
                <a:cs typeface="Times New Roman" pitchFamily="18" charset="0"/>
              </a:rPr>
              <a:t>Meeting goal for Texas will require educational mobility, collaboration, funding, and innovative models</a:t>
            </a:r>
            <a:r>
              <a:rPr lang="en-US" sz="3200" dirty="0" smtClean="0">
                <a:latin typeface="+mj-lt"/>
                <a:cs typeface="Arial" pitchFamily="34" charset="0"/>
              </a:rPr>
              <a:t> </a:t>
            </a:r>
            <a:endParaRPr lang="en-US" sz="3200" dirty="0">
              <a:latin typeface="+mj-lt"/>
              <a:cs typeface="Arial" pitchFamily="34" charset="0"/>
            </a:endParaRPr>
          </a:p>
        </p:txBody>
      </p:sp>
    </p:spTree>
    <p:extLst>
      <p:ext uri="{BB962C8B-B14F-4D97-AF65-F5344CB8AC3E}">
        <p14:creationId xmlns:p14="http://schemas.microsoft.com/office/powerpoint/2010/main" val="2823952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609600"/>
            <a:ext cx="8382000" cy="1371600"/>
          </a:xfrm>
        </p:spPr>
        <p:txBody>
          <a:bodyPr/>
          <a:lstStyle/>
          <a:p>
            <a:pPr algn="ctr" eaLnBrk="1" hangingPunct="1"/>
            <a:r>
              <a:rPr lang="en-US" sz="3200" dirty="0" smtClean="0">
                <a:effectLst/>
                <a:latin typeface="Calibri" pitchFamily="34" charset="0"/>
                <a:cs typeface="Calibri" pitchFamily="34" charset="0"/>
              </a:rPr>
              <a:t>Texas Challenge-Undereducated Workforce</a:t>
            </a:r>
          </a:p>
        </p:txBody>
      </p:sp>
      <p:sp>
        <p:nvSpPr>
          <p:cNvPr id="35843" name="Content Placeholder 2"/>
          <p:cNvSpPr>
            <a:spLocks noGrp="1"/>
          </p:cNvSpPr>
          <p:nvPr>
            <p:ph idx="1"/>
          </p:nvPr>
        </p:nvSpPr>
        <p:spPr>
          <a:xfrm>
            <a:off x="457200" y="1600200"/>
            <a:ext cx="8229600" cy="4724400"/>
          </a:xfrm>
        </p:spPr>
        <p:txBody>
          <a:bodyPr/>
          <a:lstStyle/>
          <a:p>
            <a:pPr eaLnBrk="1" hangingPunct="1"/>
            <a:r>
              <a:rPr lang="en-US" sz="2800" dirty="0" smtClean="0">
                <a:solidFill>
                  <a:schemeClr val="tx2"/>
                </a:solidFill>
                <a:latin typeface="+mn-lt"/>
              </a:rPr>
              <a:t>In 2013, there were 1153 doctorally (nursing) prepared nurses residing in Texas (in 2009 – 625) </a:t>
            </a:r>
          </a:p>
          <a:p>
            <a:pPr eaLnBrk="1" hangingPunct="1"/>
            <a:r>
              <a:rPr lang="en-US" sz="2800" dirty="0" smtClean="0">
                <a:solidFill>
                  <a:schemeClr val="tx2"/>
                </a:solidFill>
                <a:latin typeface="+mn-lt"/>
              </a:rPr>
              <a:t>Texas exceeds US average per population for LVNs </a:t>
            </a:r>
          </a:p>
          <a:p>
            <a:pPr lvl="1"/>
            <a:r>
              <a:rPr lang="en-US" sz="2800" dirty="0" smtClean="0">
                <a:solidFill>
                  <a:schemeClr val="tx2"/>
                </a:solidFill>
                <a:latin typeface="+mn-lt"/>
              </a:rPr>
              <a:t>76,869 employed in nursing in state </a:t>
            </a:r>
          </a:p>
          <a:p>
            <a:pPr lvl="1"/>
            <a:r>
              <a:rPr lang="en-US" sz="2800" dirty="0" smtClean="0">
                <a:solidFill>
                  <a:schemeClr val="tx2"/>
                </a:solidFill>
                <a:latin typeface="+mn-lt"/>
              </a:rPr>
              <a:t>US ratio 237 per capita </a:t>
            </a:r>
          </a:p>
          <a:p>
            <a:pPr lvl="1"/>
            <a:r>
              <a:rPr lang="en-US" sz="2800" dirty="0" smtClean="0">
                <a:solidFill>
                  <a:schemeClr val="tx2"/>
                </a:solidFill>
                <a:latin typeface="+mn-lt"/>
              </a:rPr>
              <a:t>Texas ratio 281 per capita </a:t>
            </a:r>
            <a:r>
              <a:rPr lang="en-US" sz="1800" dirty="0" smtClean="0"/>
              <a:t>	</a:t>
            </a:r>
          </a:p>
          <a:p>
            <a:pPr marL="457200" lvl="1" indent="0">
              <a:buNone/>
            </a:pPr>
            <a:r>
              <a:rPr lang="en-US" sz="1800" dirty="0" smtClean="0"/>
              <a:t>					   </a:t>
            </a:r>
          </a:p>
          <a:p>
            <a:pPr marL="457200" lvl="1" indent="0">
              <a:buNone/>
            </a:pPr>
            <a:endParaRPr lang="en-US" sz="1800" dirty="0"/>
          </a:p>
          <a:p>
            <a:pPr marL="457200" lvl="1" indent="0">
              <a:buNone/>
            </a:pPr>
            <a:endParaRPr lang="en-US" sz="1800" dirty="0" smtClean="0"/>
          </a:p>
          <a:p>
            <a:pPr marL="457200" lvl="1" indent="0">
              <a:buNone/>
            </a:pPr>
            <a:r>
              <a:rPr lang="en-US" sz="1800" dirty="0"/>
              <a:t>	</a:t>
            </a:r>
            <a:r>
              <a:rPr lang="en-US" sz="1800" dirty="0" smtClean="0"/>
              <a:t>				 Data: Texas Board of Nursing, 2013, 2011; HRSA, 2010)</a:t>
            </a:r>
          </a:p>
        </p:txBody>
      </p:sp>
    </p:spTree>
    <p:extLst>
      <p:ext uri="{BB962C8B-B14F-4D97-AF65-F5344CB8AC3E}">
        <p14:creationId xmlns:p14="http://schemas.microsoft.com/office/powerpoint/2010/main" val="3567863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677"/>
            <a:ext cx="5229662" cy="1254369"/>
          </a:xfrm>
        </p:spPr>
        <p:txBody>
          <a:bodyPr/>
          <a:lstStyle/>
          <a:p>
            <a:r>
              <a:rPr lang="en-US" sz="2800" dirty="0" smtClean="0">
                <a:latin typeface="+mj-lt"/>
              </a:rPr>
              <a:t>Texas Team Advancing Education </a:t>
            </a:r>
            <a:br>
              <a:rPr lang="en-US" sz="2800" dirty="0" smtClean="0">
                <a:latin typeface="+mj-lt"/>
              </a:rPr>
            </a:br>
            <a:r>
              <a:rPr lang="en-US" sz="2800" dirty="0" smtClean="0">
                <a:latin typeface="+mj-lt"/>
              </a:rPr>
              <a:t>Improving Nursing Education </a:t>
            </a:r>
            <a:endParaRPr lang="en-US" sz="28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5996920"/>
              </p:ext>
            </p:extLst>
          </p:nvPr>
        </p:nvGraphicFramePr>
        <p:xfrm>
          <a:off x="457200" y="177018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875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899"/>
            <a:ext cx="6477000" cy="824524"/>
          </a:xfrm>
        </p:spPr>
        <p:txBody>
          <a:bodyPr/>
          <a:lstStyle/>
          <a:p>
            <a:r>
              <a:rPr lang="en-US" sz="3200" dirty="0" smtClean="0">
                <a:latin typeface="+mj-lt"/>
                <a:cs typeface="Arabic Typesetting" pitchFamily="66" charset="-78"/>
              </a:rPr>
              <a:t>Issues Impacting Nursing Education</a:t>
            </a:r>
            <a:endParaRPr lang="en-US" sz="3200" dirty="0">
              <a:latin typeface="+mj-lt"/>
              <a:cs typeface="Arabic Typesetting" pitchFamily="66" charset="-78"/>
            </a:endParaRPr>
          </a:p>
        </p:txBody>
      </p:sp>
      <p:sp>
        <p:nvSpPr>
          <p:cNvPr id="3" name="Content Placeholder 2"/>
          <p:cNvSpPr>
            <a:spLocks noGrp="1"/>
          </p:cNvSpPr>
          <p:nvPr>
            <p:ph idx="1"/>
          </p:nvPr>
        </p:nvSpPr>
        <p:spPr/>
        <p:txBody>
          <a:bodyPr/>
          <a:lstStyle/>
          <a:p>
            <a:pPr marL="0" indent="0" algn="ctr">
              <a:buNone/>
            </a:pPr>
            <a:r>
              <a:rPr lang="en-US" sz="3600" b="1" dirty="0" smtClean="0"/>
              <a:t>Faculty Shortages</a:t>
            </a:r>
          </a:p>
          <a:p>
            <a:pPr marL="0" indent="0" algn="ctr">
              <a:buNone/>
            </a:pPr>
            <a:endParaRPr lang="en-US" b="1" dirty="0" smtClean="0"/>
          </a:p>
          <a:p>
            <a:pPr marL="0" indent="0" algn="ctr">
              <a:buNone/>
            </a:pPr>
            <a:endParaRPr lang="en-US" b="1" dirty="0"/>
          </a:p>
          <a:p>
            <a:pPr marL="0" indent="0" algn="ctr">
              <a:buNone/>
            </a:pPr>
            <a:r>
              <a:rPr lang="en-US" sz="3200" b="1" dirty="0" smtClean="0"/>
              <a:t>Clinical Placements</a:t>
            </a:r>
          </a:p>
          <a:p>
            <a:pPr marL="0" indent="0">
              <a:buNone/>
            </a:pPr>
            <a:endParaRPr lang="en-US" dirty="0" smtClean="0"/>
          </a:p>
          <a:p>
            <a:pPr marL="0" indent="0">
              <a:buNone/>
            </a:pPr>
            <a:endParaRPr lang="en-US" dirty="0"/>
          </a:p>
          <a:p>
            <a:pPr marL="0" indent="0" algn="ctr">
              <a:buNone/>
            </a:pPr>
            <a:r>
              <a:rPr lang="en-US" b="1" dirty="0" smtClean="0"/>
              <a:t>Difficulties Transferring Between School of Nursing</a:t>
            </a:r>
            <a:endParaRPr lang="en-US"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832449"/>
            <a:ext cx="213783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617268"/>
            <a:ext cx="2199311" cy="16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242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24600" cy="1224823"/>
          </a:xfrm>
        </p:spPr>
        <p:txBody>
          <a:bodyPr/>
          <a:lstStyle/>
          <a:p>
            <a:r>
              <a:rPr lang="en-US" sz="3200" dirty="0" smtClean="0">
                <a:latin typeface="+mj-lt"/>
              </a:rPr>
              <a:t>Academic Progression in Nursing (APIN)</a:t>
            </a:r>
            <a:endParaRPr lang="en-US" sz="3200" dirty="0">
              <a:latin typeface="+mj-lt"/>
            </a:endParaRPr>
          </a:p>
        </p:txBody>
      </p:sp>
      <p:sp>
        <p:nvSpPr>
          <p:cNvPr id="3" name="Content Placeholder 2"/>
          <p:cNvSpPr>
            <a:spLocks noGrp="1"/>
          </p:cNvSpPr>
          <p:nvPr>
            <p:ph idx="1"/>
          </p:nvPr>
        </p:nvSpPr>
        <p:spPr/>
        <p:txBody>
          <a:bodyPr/>
          <a:lstStyle/>
          <a:p>
            <a:r>
              <a:rPr lang="en-US" dirty="0" smtClean="0">
                <a:latin typeface="+mn-lt"/>
              </a:rPr>
              <a:t>RWJF two-year grant for $300,000</a:t>
            </a:r>
          </a:p>
          <a:p>
            <a:r>
              <a:rPr lang="en-US" dirty="0" smtClean="0">
                <a:latin typeface="+mn-lt"/>
              </a:rPr>
              <a:t>PIs – Dr. Helen Reid and Dr. Kathryn Tart</a:t>
            </a:r>
          </a:p>
          <a:p>
            <a:r>
              <a:rPr lang="en-US" dirty="0" smtClean="0">
                <a:latin typeface="+mn-lt"/>
              </a:rPr>
              <a:t>Focus on building highly educated, diverse nursing workforce; building the pipeline</a:t>
            </a:r>
          </a:p>
          <a:p>
            <a:r>
              <a:rPr lang="en-US" i="1" dirty="0" smtClean="0">
                <a:latin typeface="+mn-lt"/>
              </a:rPr>
              <a:t>Consortium for Advancing Baccalaureate Nursing Education in Texas </a:t>
            </a:r>
            <a:r>
              <a:rPr lang="en-US" dirty="0" smtClean="0">
                <a:latin typeface="+mn-lt"/>
              </a:rPr>
              <a:t>(CABNET)</a:t>
            </a:r>
          </a:p>
          <a:p>
            <a:r>
              <a:rPr lang="en-US" u="sng" dirty="0" smtClean="0">
                <a:latin typeface="+mn-lt"/>
              </a:rPr>
              <a:t>Goal</a:t>
            </a:r>
            <a:r>
              <a:rPr lang="en-US" dirty="0" smtClean="0">
                <a:latin typeface="+mn-lt"/>
              </a:rPr>
              <a:t> – 130% increase in RN-BSN graduates by    2013-2014</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5486400"/>
            <a:ext cx="1943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5405437"/>
            <a:ext cx="24288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917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24600" cy="1224823"/>
          </a:xfrm>
        </p:spPr>
        <p:txBody>
          <a:bodyPr/>
          <a:lstStyle/>
          <a:p>
            <a:r>
              <a:rPr lang="en-US" sz="3200" dirty="0" smtClean="0">
                <a:latin typeface="+mj-lt"/>
              </a:rPr>
              <a:t>Academic Progression in Nursing (APIN)</a:t>
            </a:r>
            <a:endParaRPr lang="en-US" sz="3200" dirty="0">
              <a:latin typeface="+mj-lt"/>
            </a:endParaRPr>
          </a:p>
        </p:txBody>
      </p:sp>
      <p:sp>
        <p:nvSpPr>
          <p:cNvPr id="3" name="Content Placeholder 2"/>
          <p:cNvSpPr>
            <a:spLocks noGrp="1"/>
          </p:cNvSpPr>
          <p:nvPr>
            <p:ph idx="1"/>
          </p:nvPr>
        </p:nvSpPr>
        <p:spPr>
          <a:xfrm>
            <a:off x="228600" y="1600200"/>
            <a:ext cx="8763000" cy="4525963"/>
          </a:xfrm>
        </p:spPr>
        <p:txBody>
          <a:bodyPr/>
          <a:lstStyle/>
          <a:p>
            <a:r>
              <a:rPr lang="en-US" dirty="0">
                <a:latin typeface="+mn-lt"/>
              </a:rPr>
              <a:t>Statewide model of general, standardized general </a:t>
            </a:r>
            <a:r>
              <a:rPr lang="en-US" dirty="0" smtClean="0">
                <a:latin typeface="+mn-lt"/>
              </a:rPr>
              <a:t>education/prerequisites (1+2+1)</a:t>
            </a:r>
            <a:endParaRPr lang="en-US" dirty="0">
              <a:latin typeface="+mn-lt"/>
            </a:endParaRPr>
          </a:p>
          <a:p>
            <a:r>
              <a:rPr lang="en-US" dirty="0" smtClean="0">
                <a:latin typeface="+mn-lt"/>
              </a:rPr>
              <a:t>Concept-based </a:t>
            </a:r>
            <a:r>
              <a:rPr lang="en-US" dirty="0">
                <a:latin typeface="+mn-lt"/>
              </a:rPr>
              <a:t>curriculum</a:t>
            </a:r>
          </a:p>
          <a:p>
            <a:r>
              <a:rPr lang="en-US" dirty="0" smtClean="0">
                <a:latin typeface="+mn-lt"/>
              </a:rPr>
              <a:t>Goal of 40 community colleges and 20 universities</a:t>
            </a:r>
          </a:p>
          <a:p>
            <a:r>
              <a:rPr lang="en-US" dirty="0" smtClean="0">
                <a:latin typeface="+mn-lt"/>
              </a:rPr>
              <a:t>Coach and mentors for students in need</a:t>
            </a:r>
          </a:p>
          <a:p>
            <a:r>
              <a:rPr lang="en-US" dirty="0" smtClean="0">
                <a:latin typeface="+mn-lt"/>
              </a:rPr>
              <a:t>Practice partners needed (contact Dr. Reid at </a:t>
            </a:r>
            <a:r>
              <a:rPr lang="en-US" dirty="0" smtClean="0">
                <a:latin typeface="+mn-lt"/>
                <a:hlinkClick r:id="rId3"/>
              </a:rPr>
              <a:t>hreid@tvcc.edu</a:t>
            </a:r>
            <a:r>
              <a:rPr lang="en-US" dirty="0" smtClean="0">
                <a:latin typeface="+mn-lt"/>
              </a:rPr>
              <a:t>)</a:t>
            </a:r>
          </a:p>
          <a:p>
            <a:endParaRPr lang="en-US" dirty="0" smtClean="0"/>
          </a:p>
          <a:p>
            <a:endParaRPr lang="en-US" dirty="0"/>
          </a:p>
        </p:txBody>
      </p:sp>
    </p:spTree>
    <p:extLst>
      <p:ext uri="{BB962C8B-B14F-4D97-AF65-F5344CB8AC3E}">
        <p14:creationId xmlns:p14="http://schemas.microsoft.com/office/powerpoint/2010/main" val="38231488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899"/>
            <a:ext cx="6248400" cy="824524"/>
          </a:xfrm>
        </p:spPr>
        <p:txBody>
          <a:bodyPr/>
          <a:lstStyle/>
          <a:p>
            <a:pPr fontAlgn="auto">
              <a:spcAft>
                <a:spcPts val="0"/>
              </a:spcAft>
              <a:defRPr/>
            </a:pPr>
            <a:r>
              <a:rPr lang="en-US" sz="3200" dirty="0" smtClean="0">
                <a:latin typeface="+mj-lt"/>
              </a:rPr>
              <a:t>IOM – Practice Recommendations</a:t>
            </a:r>
            <a:endParaRPr lang="en-US" sz="3200" dirty="0">
              <a:latin typeface="+mj-lt"/>
            </a:endParaRPr>
          </a:p>
        </p:txBody>
      </p:sp>
      <p:pic>
        <p:nvPicPr>
          <p:cNvPr id="5" name="Picture 4" descr="CSC_0830_livebabe.JPG"/>
          <p:cNvPicPr>
            <a:picLocks noChangeAspect="1"/>
          </p:cNvPicPr>
          <p:nvPr/>
        </p:nvPicPr>
        <p:blipFill>
          <a:blip r:embed="rId3" cstate="print"/>
          <a:stretch>
            <a:fillRect/>
          </a:stretch>
        </p:blipFill>
        <p:spPr>
          <a:xfrm>
            <a:off x="5686425" y="1722438"/>
            <a:ext cx="2794000" cy="4208462"/>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568325" y="2108200"/>
            <a:ext cx="4511675" cy="723900"/>
          </a:xfrm>
          <a:prstGeom prst="roundRect">
            <a:avLst/>
          </a:prstGeom>
          <a:solidFill>
            <a:srgbClr val="1A4664"/>
          </a:solidFill>
          <a:ln>
            <a:noFill/>
          </a:ln>
        </p:spPr>
        <p:style>
          <a:lnRef idx="1">
            <a:schemeClr val="dk1"/>
          </a:lnRef>
          <a:fillRef idx="3">
            <a:schemeClr val="dk1"/>
          </a:fillRef>
          <a:effectRef idx="2">
            <a:schemeClr val="dk1"/>
          </a:effectRef>
          <a:fontRef idx="minor">
            <a:schemeClr val="lt1"/>
          </a:fontRef>
        </p:style>
        <p:txBody>
          <a:bodyPr anchor="ctr"/>
          <a:lstStyle/>
          <a:p>
            <a:pPr fontAlgn="auto">
              <a:spcBef>
                <a:spcPts val="0"/>
              </a:spcBef>
              <a:spcAft>
                <a:spcPts val="0"/>
              </a:spcAft>
              <a:defRPr/>
            </a:pPr>
            <a:r>
              <a:rPr lang="en-US" dirty="0">
                <a:latin typeface="Arial" pitchFamily="34" charset="0"/>
                <a:cs typeface="Arial" pitchFamily="34" charset="0"/>
              </a:rPr>
              <a:t>All practitioners should practice to the </a:t>
            </a:r>
            <a:br>
              <a:rPr lang="en-US" dirty="0">
                <a:latin typeface="Arial" pitchFamily="34" charset="0"/>
                <a:cs typeface="Arial" pitchFamily="34" charset="0"/>
              </a:rPr>
            </a:br>
            <a:r>
              <a:rPr lang="en-US" dirty="0">
                <a:latin typeface="Arial" pitchFamily="34" charset="0"/>
                <a:cs typeface="Arial" pitchFamily="34" charset="0"/>
              </a:rPr>
              <a:t>full extent of their education and training</a:t>
            </a:r>
            <a:endParaRPr lang="en-US"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1" name="Rounded Rectangle 10"/>
          <p:cNvSpPr/>
          <p:nvPr/>
        </p:nvSpPr>
        <p:spPr>
          <a:xfrm>
            <a:off x="568325" y="3033713"/>
            <a:ext cx="4511675" cy="1100137"/>
          </a:xfrm>
          <a:prstGeom prst="roundRect">
            <a:avLst/>
          </a:prstGeom>
          <a:solidFill>
            <a:srgbClr val="007380"/>
          </a:solidFill>
          <a:ln>
            <a:noFill/>
          </a:ln>
        </p:spPr>
        <p:style>
          <a:lnRef idx="1">
            <a:schemeClr val="dk1"/>
          </a:lnRef>
          <a:fillRef idx="3">
            <a:schemeClr val="dk1"/>
          </a:fillRef>
          <a:effectRef idx="2">
            <a:schemeClr val="dk1"/>
          </a:effectRef>
          <a:fontRef idx="minor">
            <a:schemeClr val="lt1"/>
          </a:fontRef>
        </p:style>
        <p:txBody>
          <a:bodyPr anchor="ctr"/>
          <a:lstStyle/>
          <a:p>
            <a:pPr fontAlgn="auto">
              <a:spcBef>
                <a:spcPts val="0"/>
              </a:spcBef>
              <a:spcAft>
                <a:spcPts val="0"/>
              </a:spcAft>
              <a:defRPr/>
            </a:pPr>
            <a:r>
              <a:rPr lang="en-US" dirty="0">
                <a:latin typeface="Arial" pitchFamily="34" charset="0"/>
                <a:cs typeface="Arial" pitchFamily="34" charset="0"/>
              </a:rPr>
              <a:t>Physicians</a:t>
            </a:r>
            <a:r>
              <a:rPr lang="en-US" dirty="0">
                <a:latin typeface="HelveticaNeue Condensed"/>
                <a:cs typeface="HelveticaNeue Condensed"/>
              </a:rPr>
              <a:t>, nurses and other health professionals work in a team-based model of care delivery</a:t>
            </a:r>
            <a:endParaRPr lang="en-US" dirty="0">
              <a:ln w="12700">
                <a:noFill/>
                <a:prstDash val="solid"/>
              </a:ln>
              <a:solidFill>
                <a:schemeClr val="bg1"/>
              </a:solidFill>
              <a:effectLst>
                <a:outerShdw blurRad="41275" dist="20320" dir="1800000" algn="tl" rotWithShape="0">
                  <a:srgbClr val="000000">
                    <a:alpha val="40000"/>
                  </a:srgbClr>
                </a:outerShdw>
              </a:effectLst>
              <a:latin typeface="Arial Narrow"/>
              <a:cs typeface="Arial Narrow"/>
            </a:endParaRPr>
          </a:p>
        </p:txBody>
      </p:sp>
      <p:sp>
        <p:nvSpPr>
          <p:cNvPr id="12" name="Rounded Rectangle 11"/>
          <p:cNvSpPr/>
          <p:nvPr/>
        </p:nvSpPr>
        <p:spPr>
          <a:xfrm>
            <a:off x="568325" y="4310063"/>
            <a:ext cx="4511675" cy="1028700"/>
          </a:xfrm>
          <a:prstGeom prst="roundRect">
            <a:avLst/>
          </a:prstGeom>
          <a:solidFill>
            <a:srgbClr val="0091B4"/>
          </a:solidFill>
          <a:ln>
            <a:noFill/>
          </a:ln>
        </p:spPr>
        <p:style>
          <a:lnRef idx="1">
            <a:schemeClr val="dk1"/>
          </a:lnRef>
          <a:fillRef idx="3">
            <a:schemeClr val="dk1"/>
          </a:fillRef>
          <a:effectRef idx="2">
            <a:schemeClr val="dk1"/>
          </a:effectRef>
          <a:fontRef idx="minor">
            <a:schemeClr val="lt1"/>
          </a:fontRef>
        </p:style>
        <p:txBody>
          <a:bodyPr anchor="ctr"/>
          <a:lstStyle/>
          <a:p>
            <a:pPr fontAlgn="auto">
              <a:spcBef>
                <a:spcPts val="0"/>
              </a:spcBef>
              <a:spcAft>
                <a:spcPts val="0"/>
              </a:spcAft>
              <a:defRPr/>
            </a:pPr>
            <a:r>
              <a:rPr lang="en-US" dirty="0">
                <a:latin typeface="Arial" pitchFamily="34" charset="0"/>
                <a:cs typeface="Arial" pitchFamily="34" charset="0"/>
              </a:rPr>
              <a:t>Models of care maximize time that providers can spend on their respective roles and responsibilities to patients</a:t>
            </a:r>
            <a:endParaRPr lang="en-US"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p14="http://schemas.microsoft.com/office/powerpoint/2010/main" val="2482070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5867400" cy="838199"/>
          </a:xfrm>
        </p:spPr>
        <p:txBody>
          <a:bodyPr/>
          <a:lstStyle/>
          <a:p>
            <a:r>
              <a:rPr lang="en-US" sz="2800" dirty="0">
                <a:effectLst/>
                <a:latin typeface="+mj-lt"/>
              </a:rPr>
              <a:t>Nurses should practice to the full extent of their education and training</a:t>
            </a:r>
          </a:p>
        </p:txBody>
      </p:sp>
      <p:sp>
        <p:nvSpPr>
          <p:cNvPr id="3" name="Content Placeholder 2"/>
          <p:cNvSpPr>
            <a:spLocks noGrp="1"/>
          </p:cNvSpPr>
          <p:nvPr>
            <p:ph idx="1"/>
          </p:nvPr>
        </p:nvSpPr>
        <p:spPr>
          <a:xfrm>
            <a:off x="457200" y="1600200"/>
            <a:ext cx="8534400" cy="4525963"/>
          </a:xfrm>
        </p:spPr>
        <p:txBody>
          <a:bodyPr/>
          <a:lstStyle/>
          <a:p>
            <a:pPr eaLnBrk="1" hangingPunct="1">
              <a:lnSpc>
                <a:spcPct val="90000"/>
              </a:lnSpc>
              <a:defRPr/>
            </a:pPr>
            <a:r>
              <a:rPr lang="en-US" dirty="0" smtClean="0">
                <a:latin typeface="+mn-lt"/>
              </a:rPr>
              <a:t>17 </a:t>
            </a:r>
            <a:r>
              <a:rPr lang="en-US" dirty="0">
                <a:latin typeface="+mn-lt"/>
              </a:rPr>
              <a:t>states and D.C. allow nurse practitioners (NPs) </a:t>
            </a:r>
            <a:r>
              <a:rPr lang="en-US" dirty="0" smtClean="0">
                <a:latin typeface="+mn-lt"/>
              </a:rPr>
              <a:t>full practice authority. 21 states have reduced practice and 12 states have restricted practice.</a:t>
            </a:r>
          </a:p>
          <a:p>
            <a:pPr marL="0" indent="0" eaLnBrk="1" hangingPunct="1">
              <a:lnSpc>
                <a:spcPct val="90000"/>
              </a:lnSpc>
              <a:buNone/>
              <a:defRPr/>
            </a:pPr>
            <a:endParaRPr lang="en-US" dirty="0">
              <a:latin typeface="+mn-lt"/>
            </a:endParaRPr>
          </a:p>
          <a:p>
            <a:pPr eaLnBrk="1" hangingPunct="1">
              <a:lnSpc>
                <a:spcPct val="90000"/>
              </a:lnSpc>
              <a:defRPr/>
            </a:pPr>
            <a:r>
              <a:rPr lang="en-US" dirty="0">
                <a:latin typeface="+mn-lt"/>
              </a:rPr>
              <a:t>No data indicate poorer patient outcomes, nor is there an increase in malpractice </a:t>
            </a:r>
            <a:r>
              <a:rPr lang="en-US" dirty="0" smtClean="0">
                <a:latin typeface="+mn-lt"/>
              </a:rPr>
              <a:t>claims</a:t>
            </a:r>
          </a:p>
          <a:p>
            <a:pPr eaLnBrk="1" hangingPunct="1">
              <a:lnSpc>
                <a:spcPct val="90000"/>
              </a:lnSpc>
              <a:defRPr/>
            </a:pPr>
            <a:endParaRPr lang="en-US" sz="2000" dirty="0">
              <a:latin typeface="+mn-lt"/>
            </a:endParaRPr>
          </a:p>
          <a:p>
            <a:pPr eaLnBrk="1" hangingPunct="1">
              <a:lnSpc>
                <a:spcPct val="90000"/>
              </a:lnSpc>
              <a:defRPr/>
            </a:pPr>
            <a:r>
              <a:rPr lang="en-US" dirty="0" smtClean="0">
                <a:latin typeface="+mn-lt"/>
              </a:rPr>
              <a:t>Ample </a:t>
            </a:r>
            <a:r>
              <a:rPr lang="en-US" dirty="0">
                <a:latin typeface="+mn-lt"/>
              </a:rPr>
              <a:t>evidence that NPs diagnose and prescribe safely without such oversight</a:t>
            </a:r>
          </a:p>
          <a:p>
            <a:endParaRPr lang="en-US" dirty="0"/>
          </a:p>
        </p:txBody>
      </p:sp>
    </p:spTree>
    <p:extLst>
      <p:ext uri="{BB962C8B-B14F-4D97-AF65-F5344CB8AC3E}">
        <p14:creationId xmlns:p14="http://schemas.microsoft.com/office/powerpoint/2010/main" val="84480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macmillan\AppData\Local\Microsoft\Windows\Temporary Internet Files\Content.Outlook\WA7GZ6ZW\AANP-Map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58" y="1469765"/>
            <a:ext cx="7130042" cy="47024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2040" y="304801"/>
            <a:ext cx="6091159" cy="609600"/>
          </a:xfrm>
        </p:spPr>
        <p:txBody>
          <a:bodyPr>
            <a:normAutofit fontScale="90000"/>
          </a:bodyPr>
          <a:lstStyle/>
          <a:p>
            <a:r>
              <a:rPr lang="en-US" sz="3100" dirty="0" smtClean="0">
                <a:latin typeface="+mn-lt"/>
              </a:rPr>
              <a:t>Practice and Care: A Patchwork of Laws</a:t>
            </a:r>
            <a:r>
              <a:rPr lang="en-US" dirty="0" smtClean="0"/>
              <a:t/>
            </a:r>
            <a:br>
              <a:rPr lang="en-US" dirty="0" smtClean="0"/>
            </a:br>
            <a:endParaRPr lang="en-US" dirty="0"/>
          </a:p>
        </p:txBody>
      </p:sp>
      <p:sp>
        <p:nvSpPr>
          <p:cNvPr id="3" name="Rectangle 2"/>
          <p:cNvSpPr/>
          <p:nvPr/>
        </p:nvSpPr>
        <p:spPr>
          <a:xfrm>
            <a:off x="493939" y="6248400"/>
            <a:ext cx="8040461" cy="523220"/>
          </a:xfrm>
          <a:prstGeom prst="rect">
            <a:avLst/>
          </a:prstGeom>
        </p:spPr>
        <p:txBody>
          <a:bodyPr wrap="square">
            <a:spAutoFit/>
          </a:bodyPr>
          <a:lstStyle/>
          <a:p>
            <a:pPr>
              <a:spcBef>
                <a:spcPts val="600"/>
              </a:spcBef>
              <a:defRPr/>
            </a:pPr>
            <a:r>
              <a:rPr lang="en-US" sz="1400" baseline="30000" dirty="0" smtClean="0">
                <a:solidFill>
                  <a:srgbClr val="0065A4"/>
                </a:solidFill>
                <a:latin typeface="Arial" pitchFamily="34" charset="0"/>
                <a:cs typeface="Arial" pitchFamily="34" charset="0"/>
              </a:rPr>
              <a:t>1</a:t>
            </a:r>
            <a:r>
              <a:rPr lang="en-US" sz="1400" dirty="0" smtClean="0">
                <a:solidFill>
                  <a:srgbClr val="0065A4"/>
                </a:solidFill>
                <a:latin typeface="Arial" pitchFamily="34" charset="0"/>
                <a:cs typeface="Arial" pitchFamily="34" charset="0"/>
              </a:rPr>
              <a:t> This map from AANP shows the practice environment for nurse practitioners. For more detail about       other types of APRNs, see NCSBN’s maps: </a:t>
            </a:r>
            <a:r>
              <a:rPr lang="en-US" sz="1400" dirty="0" smtClean="0">
                <a:solidFill>
                  <a:srgbClr val="0065A4"/>
                </a:solidFill>
                <a:latin typeface="Arial" pitchFamily="34" charset="0"/>
                <a:cs typeface="Arial" pitchFamily="34" charset="0"/>
                <a:hlinkClick r:id="rId4"/>
              </a:rPr>
              <a:t>https://www.ncsbn.org/2567.htm</a:t>
            </a:r>
            <a:r>
              <a:rPr lang="en-US" sz="1400" dirty="0" smtClean="0">
                <a:solidFill>
                  <a:srgbClr val="0065A4"/>
                </a:solidFill>
                <a:latin typeface="Arial" pitchFamily="34" charset="0"/>
                <a:cs typeface="Arial" pitchFamily="34" charset="0"/>
              </a:rPr>
              <a:t>. </a:t>
            </a:r>
            <a:endParaRPr lang="en-US" sz="1400" dirty="0">
              <a:solidFill>
                <a:srgbClr val="0065A4"/>
              </a:solidFill>
              <a:latin typeface="Arial" pitchFamily="34" charset="0"/>
              <a:cs typeface="Arial" pitchFamily="34" charset="0"/>
            </a:endParaRPr>
          </a:p>
        </p:txBody>
      </p:sp>
      <p:sp>
        <p:nvSpPr>
          <p:cNvPr id="6" name="TextBox 5"/>
          <p:cNvSpPr txBox="1"/>
          <p:nvPr/>
        </p:nvSpPr>
        <p:spPr>
          <a:xfrm>
            <a:off x="750474" y="838200"/>
            <a:ext cx="7783926" cy="461665"/>
          </a:xfrm>
          <a:prstGeom prst="rect">
            <a:avLst/>
          </a:prstGeom>
          <a:noFill/>
        </p:spPr>
        <p:txBody>
          <a:bodyPr wrap="square" rtlCol="0">
            <a:spAutoFit/>
          </a:bodyPr>
          <a:lstStyle/>
          <a:p>
            <a:r>
              <a:rPr lang="en-US" sz="2400" b="1" dirty="0" smtClean="0">
                <a:solidFill>
                  <a:schemeClr val="bg1"/>
                </a:solidFill>
                <a:latin typeface="+mn-lt"/>
              </a:rPr>
              <a:t>Legal Environment for APRN</a:t>
            </a:r>
            <a:r>
              <a:rPr lang="en-US" sz="2400" b="1" baseline="30000" dirty="0" smtClean="0">
                <a:solidFill>
                  <a:schemeClr val="bg1"/>
                </a:solidFill>
                <a:latin typeface="+mn-lt"/>
              </a:rPr>
              <a:t>1</a:t>
            </a:r>
            <a:r>
              <a:rPr lang="en-US" sz="2400" b="1" dirty="0" smtClean="0">
                <a:solidFill>
                  <a:schemeClr val="bg1"/>
                </a:solidFill>
                <a:latin typeface="+mn-lt"/>
              </a:rPr>
              <a:t> Practice and Care</a:t>
            </a:r>
            <a:endParaRPr lang="en-US" sz="2400" b="1" dirty="0">
              <a:solidFill>
                <a:schemeClr val="bg1"/>
              </a:solidFill>
              <a:latin typeface="+mn-lt"/>
            </a:endParaRPr>
          </a:p>
        </p:txBody>
      </p:sp>
      <p:sp>
        <p:nvSpPr>
          <p:cNvPr id="7" name="TextBox 6"/>
          <p:cNvSpPr txBox="1"/>
          <p:nvPr/>
        </p:nvSpPr>
        <p:spPr>
          <a:xfrm>
            <a:off x="5486400" y="5279846"/>
            <a:ext cx="1752600" cy="307777"/>
          </a:xfrm>
          <a:prstGeom prst="rect">
            <a:avLst/>
          </a:prstGeom>
          <a:noFill/>
        </p:spPr>
        <p:txBody>
          <a:bodyPr wrap="square" rtlCol="0">
            <a:spAutoFit/>
          </a:bodyPr>
          <a:lstStyle/>
          <a:p>
            <a:r>
              <a:rPr lang="en-US" sz="1400" dirty="0" smtClean="0"/>
              <a:t> Full Practice</a:t>
            </a:r>
            <a:endParaRPr lang="en-US" sz="1400" dirty="0"/>
          </a:p>
        </p:txBody>
      </p:sp>
      <p:sp>
        <p:nvSpPr>
          <p:cNvPr id="11" name="TextBox 10"/>
          <p:cNvSpPr txBox="1"/>
          <p:nvPr/>
        </p:nvSpPr>
        <p:spPr>
          <a:xfrm>
            <a:off x="5538039" y="5909967"/>
            <a:ext cx="1929561" cy="307777"/>
          </a:xfrm>
          <a:prstGeom prst="rect">
            <a:avLst/>
          </a:prstGeom>
          <a:noFill/>
        </p:spPr>
        <p:txBody>
          <a:bodyPr wrap="square" rtlCol="0">
            <a:spAutoFit/>
          </a:bodyPr>
          <a:lstStyle/>
          <a:p>
            <a:r>
              <a:rPr lang="en-US" sz="1400" dirty="0" smtClean="0"/>
              <a:t>Restricted Practice</a:t>
            </a:r>
            <a:endParaRPr lang="en-US" sz="1400" dirty="0"/>
          </a:p>
        </p:txBody>
      </p:sp>
      <p:sp>
        <p:nvSpPr>
          <p:cNvPr id="12" name="TextBox 11"/>
          <p:cNvSpPr txBox="1"/>
          <p:nvPr/>
        </p:nvSpPr>
        <p:spPr>
          <a:xfrm>
            <a:off x="5549913" y="5587623"/>
            <a:ext cx="1689087" cy="307777"/>
          </a:xfrm>
          <a:prstGeom prst="rect">
            <a:avLst/>
          </a:prstGeom>
          <a:noFill/>
        </p:spPr>
        <p:txBody>
          <a:bodyPr wrap="square" rtlCol="0">
            <a:spAutoFit/>
          </a:bodyPr>
          <a:lstStyle/>
          <a:p>
            <a:r>
              <a:rPr lang="en-US" sz="1400" dirty="0" smtClean="0"/>
              <a:t>Reduced Practice</a:t>
            </a:r>
            <a:endParaRPr lang="en-US" sz="1400" dirty="0"/>
          </a:p>
        </p:txBody>
      </p:sp>
    </p:spTree>
    <p:extLst>
      <p:ext uri="{BB962C8B-B14F-4D97-AF65-F5344CB8AC3E}">
        <p14:creationId xmlns:p14="http://schemas.microsoft.com/office/powerpoint/2010/main" val="1879797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cs typeface="Calibri" pitchFamily="34" charset="0"/>
              </a:rPr>
              <a:t>Collaboration</a:t>
            </a:r>
            <a:endParaRPr lang="en-US" sz="3200" dirty="0">
              <a:latin typeface="+mj-lt"/>
              <a:cs typeface="Calibri" pitchFamily="34"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842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5867400" cy="838199"/>
          </a:xfrm>
        </p:spPr>
        <p:txBody>
          <a:bodyPr/>
          <a:lstStyle/>
          <a:p>
            <a:r>
              <a:rPr lang="en-US" sz="2800" dirty="0">
                <a:effectLst/>
                <a:latin typeface="+mj-lt"/>
              </a:rPr>
              <a:t>Nurses should practice to the full extent of their education and training</a:t>
            </a:r>
          </a:p>
        </p:txBody>
      </p:sp>
      <p:sp>
        <p:nvSpPr>
          <p:cNvPr id="3" name="Content Placeholder 2"/>
          <p:cNvSpPr>
            <a:spLocks noGrp="1"/>
          </p:cNvSpPr>
          <p:nvPr>
            <p:ph idx="1"/>
          </p:nvPr>
        </p:nvSpPr>
        <p:spPr>
          <a:xfrm>
            <a:off x="457200" y="1524000"/>
            <a:ext cx="8534400" cy="4602163"/>
          </a:xfrm>
        </p:spPr>
        <p:txBody>
          <a:bodyPr/>
          <a:lstStyle/>
          <a:p>
            <a:pPr eaLnBrk="1" hangingPunct="1">
              <a:lnSpc>
                <a:spcPct val="90000"/>
              </a:lnSpc>
              <a:defRPr/>
            </a:pPr>
            <a:r>
              <a:rPr lang="en-US" dirty="0" smtClean="0">
                <a:latin typeface="+mn-lt"/>
              </a:rPr>
              <a:t>Texas </a:t>
            </a:r>
            <a:r>
              <a:rPr lang="en-US" dirty="0">
                <a:latin typeface="+mn-lt"/>
              </a:rPr>
              <a:t>needs the right mix of healthcare providers, functioning to the full extent of their education and certification</a:t>
            </a:r>
          </a:p>
          <a:p>
            <a:r>
              <a:rPr lang="en-US" dirty="0" smtClean="0">
                <a:latin typeface="+mn-lt"/>
              </a:rPr>
              <a:t>Need to remove </a:t>
            </a:r>
            <a:r>
              <a:rPr lang="en-US" dirty="0">
                <a:latin typeface="+mn-lt"/>
              </a:rPr>
              <a:t>legislative barriers to </a:t>
            </a:r>
            <a:r>
              <a:rPr lang="en-US" dirty="0" smtClean="0">
                <a:latin typeface="+mn-lt"/>
              </a:rPr>
              <a:t>allow </a:t>
            </a:r>
            <a:r>
              <a:rPr lang="en-US" dirty="0">
                <a:latin typeface="+mn-lt"/>
              </a:rPr>
              <a:t>Advanced Practice RNs (APRNs) to practice as they are nationally educated and certified</a:t>
            </a:r>
          </a:p>
          <a:p>
            <a:endParaRPr lang="en-US"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038600"/>
            <a:ext cx="3810000" cy="2540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52718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381000" y="304800"/>
            <a:ext cx="8153400" cy="824524"/>
          </a:xfrm>
        </p:spPr>
        <p:txBody>
          <a:bodyPr/>
          <a:lstStyle/>
          <a:p>
            <a:pPr fontAlgn="auto">
              <a:spcAft>
                <a:spcPts val="0"/>
              </a:spcAft>
              <a:defRPr/>
            </a:pPr>
            <a:r>
              <a:rPr lang="en-US" sz="3200" dirty="0" smtClean="0">
                <a:latin typeface="+mj-lt"/>
              </a:rPr>
              <a:t>Texas Team Efforts to Enable Nurses </a:t>
            </a:r>
            <a:br>
              <a:rPr lang="en-US" sz="3200" dirty="0" smtClean="0">
                <a:latin typeface="+mj-lt"/>
              </a:rPr>
            </a:br>
            <a:r>
              <a:rPr lang="en-US" sz="3200" dirty="0" smtClean="0">
                <a:latin typeface="+mj-lt"/>
              </a:rPr>
              <a:t>to Practice to Full Scope – Perryman Report</a:t>
            </a:r>
            <a:r>
              <a:rPr lang="en-US" dirty="0" smtClean="0"/>
              <a:t/>
            </a:r>
            <a:br>
              <a:rPr lang="en-US" dirty="0" smtClean="0"/>
            </a:br>
            <a:endParaRPr lang="en-US" dirty="0" smtClean="0"/>
          </a:p>
        </p:txBody>
      </p:sp>
      <p:sp>
        <p:nvSpPr>
          <p:cNvPr id="61442" name="Content Placeholder 4"/>
          <p:cNvSpPr>
            <a:spLocks noGrp="1"/>
          </p:cNvSpPr>
          <p:nvPr>
            <p:ph idx="1"/>
          </p:nvPr>
        </p:nvSpPr>
        <p:spPr bwMode="auto">
          <a:xfrm>
            <a:off x="533400" y="1447800"/>
            <a:ext cx="8229600" cy="4300538"/>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400" dirty="0" smtClean="0">
                <a:ln>
                  <a:noFill/>
                </a:ln>
                <a:latin typeface="Arial Narrow" pitchFamily="34" charset="0"/>
              </a:rPr>
              <a:t>	</a:t>
            </a:r>
            <a:r>
              <a:rPr lang="en-US" sz="2400" i="1" dirty="0" smtClean="0">
                <a:latin typeface="Calibri" pitchFamily="34" charset="0"/>
                <a:cs typeface="Calibri" pitchFamily="34" charset="0"/>
              </a:rPr>
              <a:t>“The Economic Benefits of More Fully Utilizing Advanced Practice Registered Nurses in the Provision of Health Care in Texas: An Analysis of Local and Statewide Effects on Business Activity” </a:t>
            </a:r>
            <a:endParaRPr lang="en-US" sz="2400" i="1" dirty="0" smtClean="0">
              <a:ln>
                <a:noFill/>
              </a:ln>
              <a:latin typeface="Calibri" pitchFamily="34" charset="0"/>
              <a:cs typeface="Calibri" pitchFamily="34" charset="0"/>
            </a:endParaRPr>
          </a:p>
          <a:p>
            <a:r>
              <a:rPr lang="en-US" sz="2400" dirty="0" smtClean="0">
                <a:ln>
                  <a:noFill/>
                </a:ln>
                <a:latin typeface="Calibri" pitchFamily="34" charset="0"/>
                <a:cs typeface="Calibri" pitchFamily="34" charset="0"/>
              </a:rPr>
              <a:t>Commissioned by Texas Team</a:t>
            </a:r>
          </a:p>
          <a:p>
            <a:r>
              <a:rPr lang="en-US" sz="2400" dirty="0" smtClean="0">
                <a:ln>
                  <a:noFill/>
                </a:ln>
                <a:latin typeface="Calibri" pitchFamily="34" charset="0"/>
                <a:cs typeface="Calibri" pitchFamily="34" charset="0"/>
              </a:rPr>
              <a:t>Conducted by Dr. Ray Perryman – nationally and internationally recognized economist</a:t>
            </a:r>
          </a:p>
          <a:p>
            <a:r>
              <a:rPr lang="en-US" sz="2400" b="1" dirty="0" smtClean="0">
                <a:ln>
                  <a:noFill/>
                </a:ln>
                <a:latin typeface="Calibri" pitchFamily="34" charset="0"/>
                <a:cs typeface="Calibri" pitchFamily="34" charset="0"/>
              </a:rPr>
              <a:t>$8 Billion </a:t>
            </a:r>
            <a:r>
              <a:rPr lang="en-US" sz="2400" dirty="0" smtClean="0">
                <a:ln>
                  <a:noFill/>
                </a:ln>
                <a:latin typeface="Calibri" pitchFamily="34" charset="0"/>
                <a:cs typeface="Calibri" pitchFamily="34" charset="0"/>
              </a:rPr>
              <a:t>in annual economic output generated                   from  better utilization of APRNs by State</a:t>
            </a:r>
          </a:p>
          <a:p>
            <a:r>
              <a:rPr lang="en-US" sz="2400" dirty="0" smtClean="0">
                <a:ln>
                  <a:noFill/>
                </a:ln>
                <a:latin typeface="Calibri" pitchFamily="34" charset="0"/>
                <a:cs typeface="Calibri" pitchFamily="34" charset="0"/>
              </a:rPr>
              <a:t>Press conference in Austin on May 14, 2012</a:t>
            </a:r>
          </a:p>
          <a:p>
            <a:pPr>
              <a:buNone/>
            </a:pPr>
            <a:r>
              <a:rPr lang="en-US" sz="2400" dirty="0" smtClean="0">
                <a:ln>
                  <a:noFill/>
                </a:ln>
                <a:latin typeface="Calibri" pitchFamily="34" charset="0"/>
                <a:cs typeface="Calibri" pitchFamily="34" charset="0"/>
              </a:rPr>
              <a:t>       (view at  </a:t>
            </a:r>
            <a:r>
              <a:rPr lang="en-US" sz="2400" dirty="0" smtClean="0">
                <a:ln>
                  <a:noFill/>
                </a:ln>
                <a:latin typeface="Calibri" pitchFamily="34" charset="0"/>
                <a:cs typeface="Calibri" pitchFamily="34" charset="0"/>
                <a:hlinkClick r:id="rId3"/>
              </a:rPr>
              <a:t>www.facebook.com/TxTeamNursing</a:t>
            </a:r>
            <a:r>
              <a:rPr lang="en-US" sz="2400" dirty="0" smtClean="0">
                <a:ln>
                  <a:noFill/>
                </a:ln>
                <a:latin typeface="Calibri" pitchFamily="34" charset="0"/>
                <a:cs typeface="Calibri" pitchFamily="34" charset="0"/>
              </a:rPr>
              <a:t> )</a:t>
            </a:r>
          </a:p>
          <a:p>
            <a:r>
              <a:rPr lang="en-US" sz="2400" dirty="0" smtClean="0">
                <a:ln>
                  <a:noFill/>
                </a:ln>
                <a:latin typeface="Calibri" pitchFamily="34" charset="0"/>
                <a:cs typeface="Calibri" pitchFamily="34" charset="0"/>
              </a:rPr>
              <a:t>Full Report at:  </a:t>
            </a:r>
            <a:r>
              <a:rPr lang="en-US" sz="2400" dirty="0" smtClean="0">
                <a:ln>
                  <a:noFill/>
                </a:ln>
                <a:latin typeface="Calibri" pitchFamily="34" charset="0"/>
                <a:cs typeface="Calibri" pitchFamily="34" charset="0"/>
                <a:hlinkClick r:id="rId4"/>
              </a:rPr>
              <a:t>www.texasnurses.org</a:t>
            </a:r>
            <a:endParaRPr lang="en-US" sz="2400" dirty="0" smtClean="0">
              <a:ln>
                <a:noFill/>
              </a:ln>
              <a:latin typeface="Calibri" pitchFamily="34" charset="0"/>
              <a:cs typeface="Calibri" pitchFamily="34" charset="0"/>
            </a:endParaRPr>
          </a:p>
          <a:p>
            <a:endParaRPr lang="en-US" sz="2400" dirty="0" smtClean="0">
              <a:ln>
                <a:noFill/>
              </a:ln>
              <a:latin typeface="Arial Narrow" pitchFamily="34" charset="0"/>
            </a:endParaRPr>
          </a:p>
        </p:txBody>
      </p:sp>
      <p:pic>
        <p:nvPicPr>
          <p:cNvPr id="61443" name="Content Placeholder 3" descr="TexasTeamlogo-shadow[1].JPG"/>
          <p:cNvPicPr>
            <a:picLocks noChangeAspect="1"/>
          </p:cNvPicPr>
          <p:nvPr/>
        </p:nvPicPr>
        <p:blipFill>
          <a:blip r:embed="rId5" cstate="print"/>
          <a:srcRect/>
          <a:stretch>
            <a:fillRect/>
          </a:stretch>
        </p:blipFill>
        <p:spPr bwMode="auto">
          <a:xfrm>
            <a:off x="7408388" y="6044671"/>
            <a:ext cx="1699218" cy="813329"/>
          </a:xfrm>
          <a:prstGeom prst="rect">
            <a:avLst/>
          </a:prstGeom>
          <a:noFill/>
          <a:ln w="9525">
            <a:noFill/>
            <a:miter lim="800000"/>
            <a:headEnd/>
            <a:tailEnd/>
          </a:ln>
        </p:spPr>
      </p:pic>
      <p:pic>
        <p:nvPicPr>
          <p:cNvPr id="5" name="Picture 6"/>
          <p:cNvPicPr>
            <a:picLocks noChangeAspect="1" noChangeArrowheads="1"/>
          </p:cNvPicPr>
          <p:nvPr/>
        </p:nvPicPr>
        <p:blipFill>
          <a:blip r:embed="rId6" cstate="print"/>
          <a:srcRect/>
          <a:stretch>
            <a:fillRect/>
          </a:stretch>
        </p:blipFill>
        <p:spPr bwMode="auto">
          <a:xfrm>
            <a:off x="7408388" y="4036222"/>
            <a:ext cx="1199208" cy="1602578"/>
          </a:xfrm>
          <a:prstGeom prst="rect">
            <a:avLst/>
          </a:prstGeom>
          <a:noFill/>
          <a:ln>
            <a:miter lim="800000"/>
            <a:headEnd/>
            <a:tailEnd/>
          </a:ln>
        </p:spPr>
      </p:pic>
    </p:spTree>
    <p:extLst>
      <p:ext uri="{BB962C8B-B14F-4D97-AF65-F5344CB8AC3E}">
        <p14:creationId xmlns:p14="http://schemas.microsoft.com/office/powerpoint/2010/main" val="39323134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899"/>
            <a:ext cx="6324600" cy="824524"/>
          </a:xfrm>
        </p:spPr>
        <p:txBody>
          <a:bodyPr/>
          <a:lstStyle/>
          <a:p>
            <a:r>
              <a:rPr lang="en-US" sz="2800" dirty="0" smtClean="0">
                <a:effectLst/>
                <a:latin typeface="+mn-lt"/>
              </a:rPr>
              <a:t>Supply by Surrounding County of Practice</a:t>
            </a:r>
            <a:endParaRPr lang="en-US" sz="2800" dirty="0">
              <a:effectLst/>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9732215"/>
              </p:ext>
            </p:extLst>
          </p:nvPr>
        </p:nvGraphicFramePr>
        <p:xfrm>
          <a:off x="2667000" y="1336040"/>
          <a:ext cx="4343400" cy="5257800"/>
        </p:xfrm>
        <a:graphic>
          <a:graphicData uri="http://schemas.openxmlformats.org/drawingml/2006/table">
            <a:tbl>
              <a:tblPr firstRow="1" bandRow="1">
                <a:tableStyleId>{7DF18680-E054-41AD-8BC1-D1AEF772440D}</a:tableStyleId>
              </a:tblPr>
              <a:tblGrid>
                <a:gridCol w="1981200"/>
                <a:gridCol w="1524000"/>
                <a:gridCol w="838200"/>
              </a:tblGrid>
              <a:tr h="436880">
                <a:tc>
                  <a:txBody>
                    <a:bodyPr/>
                    <a:lstStyle/>
                    <a:p>
                      <a:pPr algn="ctr"/>
                      <a:r>
                        <a:rPr lang="en-US" sz="2000" dirty="0" smtClean="0"/>
                        <a:t>County</a:t>
                      </a:r>
                      <a:endParaRPr lang="en-US" sz="2000" dirty="0"/>
                    </a:p>
                  </a:txBody>
                  <a:tcPr/>
                </a:tc>
                <a:tc>
                  <a:txBody>
                    <a:bodyPr/>
                    <a:lstStyle/>
                    <a:p>
                      <a:pPr algn="ctr"/>
                      <a:r>
                        <a:rPr lang="en-US" sz="2000" dirty="0" smtClean="0"/>
                        <a:t># PCP MDs</a:t>
                      </a:r>
                      <a:endParaRPr lang="en-US" sz="2000" dirty="0"/>
                    </a:p>
                  </a:txBody>
                  <a:tcPr/>
                </a:tc>
                <a:tc>
                  <a:txBody>
                    <a:bodyPr/>
                    <a:lstStyle/>
                    <a:p>
                      <a:pPr algn="ctr"/>
                      <a:r>
                        <a:rPr lang="en-US" sz="2000" dirty="0" smtClean="0"/>
                        <a:t># NPs</a:t>
                      </a:r>
                      <a:endParaRPr lang="en-US" sz="2000" dirty="0"/>
                    </a:p>
                  </a:txBody>
                  <a:tcPr/>
                </a:tc>
              </a:tr>
              <a:tr h="370840">
                <a:tc>
                  <a:txBody>
                    <a:bodyPr/>
                    <a:lstStyle/>
                    <a:p>
                      <a:r>
                        <a:rPr lang="en-US" dirty="0" smtClean="0"/>
                        <a:t>Austin            (179)</a:t>
                      </a:r>
                      <a:endParaRPr lang="en-US" dirty="0"/>
                    </a:p>
                  </a:txBody>
                  <a:tcPr/>
                </a:tc>
                <a:tc>
                  <a:txBody>
                    <a:bodyPr/>
                    <a:lstStyle/>
                    <a:p>
                      <a:pPr algn="ctr"/>
                      <a:r>
                        <a:rPr lang="en-US" dirty="0" smtClean="0"/>
                        <a:t>9</a:t>
                      </a:r>
                      <a:endParaRPr lang="en-US" dirty="0"/>
                    </a:p>
                  </a:txBody>
                  <a:tcPr/>
                </a:tc>
                <a:tc>
                  <a:txBody>
                    <a:bodyPr/>
                    <a:lstStyle/>
                    <a:p>
                      <a:pPr algn="ctr"/>
                      <a:r>
                        <a:rPr lang="en-US" dirty="0" smtClean="0"/>
                        <a:t>5</a:t>
                      </a:r>
                      <a:endParaRPr lang="en-US" dirty="0"/>
                    </a:p>
                  </a:txBody>
                  <a:tcPr/>
                </a:tc>
              </a:tr>
              <a:tr h="370840">
                <a:tc>
                  <a:txBody>
                    <a:bodyPr/>
                    <a:lstStyle/>
                    <a:p>
                      <a:r>
                        <a:rPr lang="en-US" b="0" dirty="0" smtClean="0"/>
                        <a:t>Brazoria         (135)</a:t>
                      </a:r>
                      <a:endParaRPr lang="en-US" b="0" dirty="0"/>
                    </a:p>
                  </a:txBody>
                  <a:tcPr/>
                </a:tc>
                <a:tc>
                  <a:txBody>
                    <a:bodyPr/>
                    <a:lstStyle/>
                    <a:p>
                      <a:pPr algn="ctr"/>
                      <a:r>
                        <a:rPr lang="en-US" dirty="0" smtClean="0"/>
                        <a:t>145</a:t>
                      </a:r>
                      <a:endParaRPr lang="en-US" dirty="0"/>
                    </a:p>
                  </a:txBody>
                  <a:tcPr/>
                </a:tc>
                <a:tc>
                  <a:txBody>
                    <a:bodyPr/>
                    <a:lstStyle/>
                    <a:p>
                      <a:pPr algn="ctr"/>
                      <a:r>
                        <a:rPr lang="en-US" dirty="0" smtClean="0"/>
                        <a:t>43</a:t>
                      </a:r>
                      <a:endParaRPr lang="en-US" dirty="0"/>
                    </a:p>
                  </a:txBody>
                  <a:tcPr/>
                </a:tc>
              </a:tr>
              <a:tr h="370840">
                <a:tc>
                  <a:txBody>
                    <a:bodyPr/>
                    <a:lstStyle/>
                    <a:p>
                      <a:r>
                        <a:rPr lang="en-US" dirty="0" smtClean="0"/>
                        <a:t>Chambers      (209)</a:t>
                      </a:r>
                      <a:endParaRPr lang="en-US" b="0" dirty="0"/>
                    </a:p>
                  </a:txBody>
                  <a:tcPr/>
                </a:tc>
                <a:tc>
                  <a:txBody>
                    <a:bodyPr/>
                    <a:lstStyle/>
                    <a:p>
                      <a:pPr algn="ctr"/>
                      <a:r>
                        <a:rPr lang="en-US" dirty="0" smtClean="0"/>
                        <a:t>7</a:t>
                      </a:r>
                      <a:endParaRPr lang="en-US" dirty="0"/>
                    </a:p>
                  </a:txBody>
                  <a:tcPr/>
                </a:tc>
                <a:tc>
                  <a:txBody>
                    <a:bodyPr/>
                    <a:lstStyle/>
                    <a:p>
                      <a:pPr algn="ctr"/>
                      <a:r>
                        <a:rPr lang="en-US" dirty="0" smtClean="0"/>
                        <a:t>2</a:t>
                      </a:r>
                      <a:endParaRPr lang="en-US" dirty="0"/>
                    </a:p>
                  </a:txBody>
                  <a:tcPr/>
                </a:tc>
              </a:tr>
              <a:tr h="370840">
                <a:tc>
                  <a:txBody>
                    <a:bodyPr/>
                    <a:lstStyle/>
                    <a:p>
                      <a:r>
                        <a:rPr lang="en-US" dirty="0" smtClean="0"/>
                        <a:t>Colorado         (47)</a:t>
                      </a:r>
                      <a:endParaRPr lang="en-US" dirty="0"/>
                    </a:p>
                  </a:txBody>
                  <a:tcPr/>
                </a:tc>
                <a:tc>
                  <a:txBody>
                    <a:bodyPr/>
                    <a:lstStyle/>
                    <a:p>
                      <a:pPr algn="ctr"/>
                      <a:r>
                        <a:rPr lang="en-US" dirty="0" smtClean="0"/>
                        <a:t>16</a:t>
                      </a:r>
                      <a:endParaRPr lang="en-US" dirty="0"/>
                    </a:p>
                  </a:txBody>
                  <a:tcPr/>
                </a:tc>
                <a:tc>
                  <a:txBody>
                    <a:bodyPr/>
                    <a:lstStyle/>
                    <a:p>
                      <a:pPr algn="ctr"/>
                      <a:r>
                        <a:rPr lang="en-US" dirty="0" smtClean="0"/>
                        <a:t>2</a:t>
                      </a:r>
                      <a:endParaRPr lang="en-US" dirty="0"/>
                    </a:p>
                  </a:txBody>
                  <a:tcPr/>
                </a:tc>
              </a:tr>
              <a:tr h="370840">
                <a:tc>
                  <a:txBody>
                    <a:bodyPr/>
                    <a:lstStyle/>
                    <a:p>
                      <a:r>
                        <a:rPr lang="en-US" dirty="0" smtClean="0"/>
                        <a:t>Fort Bend</a:t>
                      </a:r>
                      <a:r>
                        <a:rPr lang="en-US" b="1" baseline="0" dirty="0" smtClean="0"/>
                        <a:t> </a:t>
                      </a:r>
                      <a:r>
                        <a:rPr lang="en-US" dirty="0" smtClean="0"/>
                        <a:t>       (82)</a:t>
                      </a:r>
                      <a:endParaRPr lang="en-US" dirty="0"/>
                    </a:p>
                  </a:txBody>
                  <a:tcPr/>
                </a:tc>
                <a:tc>
                  <a:txBody>
                    <a:bodyPr/>
                    <a:lstStyle/>
                    <a:p>
                      <a:pPr algn="ctr"/>
                      <a:r>
                        <a:rPr lang="en-US" dirty="0" smtClean="0"/>
                        <a:t>348</a:t>
                      </a:r>
                      <a:endParaRPr lang="en-US" dirty="0"/>
                    </a:p>
                  </a:txBody>
                  <a:tcPr/>
                </a:tc>
                <a:tc>
                  <a:txBody>
                    <a:bodyPr/>
                    <a:lstStyle/>
                    <a:p>
                      <a:pPr algn="ctr"/>
                      <a:r>
                        <a:rPr lang="en-US" dirty="0" smtClean="0"/>
                        <a:t>92</a:t>
                      </a:r>
                      <a:endParaRPr lang="en-US" dirty="0"/>
                    </a:p>
                  </a:txBody>
                  <a:tcPr/>
                </a:tc>
              </a:tr>
              <a:tr h="370840">
                <a:tc>
                  <a:txBody>
                    <a:bodyPr/>
                    <a:lstStyle/>
                    <a:p>
                      <a:r>
                        <a:rPr lang="en-US" dirty="0" smtClean="0"/>
                        <a:t>Galveston       (91)</a:t>
                      </a:r>
                      <a:endParaRPr lang="en-US" dirty="0"/>
                    </a:p>
                  </a:txBody>
                  <a:tcPr/>
                </a:tc>
                <a:tc>
                  <a:txBody>
                    <a:bodyPr/>
                    <a:lstStyle/>
                    <a:p>
                      <a:pPr algn="ctr"/>
                      <a:r>
                        <a:rPr lang="en-US" dirty="0" smtClean="0"/>
                        <a:t>166</a:t>
                      </a:r>
                      <a:endParaRPr lang="en-US" dirty="0"/>
                    </a:p>
                  </a:txBody>
                  <a:tcPr/>
                </a:tc>
                <a:tc>
                  <a:txBody>
                    <a:bodyPr/>
                    <a:lstStyle/>
                    <a:p>
                      <a:pPr algn="ctr"/>
                      <a:r>
                        <a:rPr lang="en-US" dirty="0" smtClean="0"/>
                        <a:t>106</a:t>
                      </a:r>
                      <a:endParaRPr lang="en-US" dirty="0"/>
                    </a:p>
                  </a:txBody>
                  <a:tcPr/>
                </a:tc>
              </a:tr>
              <a:tr h="370840">
                <a:tc>
                  <a:txBody>
                    <a:bodyPr/>
                    <a:lstStyle/>
                    <a:p>
                      <a:r>
                        <a:rPr lang="en-US" b="1" dirty="0" smtClean="0">
                          <a:solidFill>
                            <a:srgbClr val="339933"/>
                          </a:solidFill>
                        </a:rPr>
                        <a:t>Harris</a:t>
                      </a:r>
                      <a:r>
                        <a:rPr lang="en-US" b="1" baseline="0" dirty="0" smtClean="0">
                          <a:solidFill>
                            <a:srgbClr val="339933"/>
                          </a:solidFill>
                        </a:rPr>
                        <a:t> </a:t>
                      </a:r>
                      <a:r>
                        <a:rPr lang="en-US" b="1" dirty="0" smtClean="0">
                          <a:solidFill>
                            <a:srgbClr val="339933"/>
                          </a:solidFill>
                        </a:rPr>
                        <a:t>             (38)</a:t>
                      </a:r>
                      <a:endParaRPr lang="en-US" b="1" dirty="0">
                        <a:solidFill>
                          <a:srgbClr val="339933"/>
                        </a:solidFill>
                      </a:endParaRPr>
                    </a:p>
                  </a:txBody>
                  <a:tcPr/>
                </a:tc>
                <a:tc>
                  <a:txBody>
                    <a:bodyPr/>
                    <a:lstStyle/>
                    <a:p>
                      <a:pPr algn="ctr"/>
                      <a:r>
                        <a:rPr lang="en-US" dirty="0" smtClean="0"/>
                        <a:t>3306</a:t>
                      </a:r>
                      <a:endParaRPr lang="en-US" dirty="0"/>
                    </a:p>
                  </a:txBody>
                  <a:tcPr/>
                </a:tc>
                <a:tc>
                  <a:txBody>
                    <a:bodyPr/>
                    <a:lstStyle/>
                    <a:p>
                      <a:pPr algn="ctr"/>
                      <a:r>
                        <a:rPr lang="en-US" dirty="0" smtClean="0"/>
                        <a:t>1224</a:t>
                      </a:r>
                      <a:endParaRPr lang="en-US" dirty="0"/>
                    </a:p>
                  </a:txBody>
                  <a:tcPr/>
                </a:tc>
              </a:tr>
              <a:tr h="370840">
                <a:tc>
                  <a:txBody>
                    <a:bodyPr/>
                    <a:lstStyle/>
                    <a:p>
                      <a:r>
                        <a:rPr lang="en-US" dirty="0" smtClean="0"/>
                        <a:t>Liberty</a:t>
                      </a:r>
                      <a:r>
                        <a:rPr lang="en-US" b="1" baseline="0" dirty="0" smtClean="0"/>
                        <a:t> </a:t>
                      </a:r>
                      <a:r>
                        <a:rPr lang="en-US" dirty="0" smtClean="0"/>
                        <a:t>          (149)</a:t>
                      </a:r>
                      <a:endParaRPr lang="en-US" dirty="0"/>
                    </a:p>
                  </a:txBody>
                  <a:tcPr/>
                </a:tc>
                <a:tc>
                  <a:txBody>
                    <a:bodyPr/>
                    <a:lstStyle/>
                    <a:p>
                      <a:pPr algn="ctr"/>
                      <a:r>
                        <a:rPr lang="en-US" dirty="0" smtClean="0"/>
                        <a:t>33</a:t>
                      </a:r>
                      <a:endParaRPr lang="en-US" dirty="0"/>
                    </a:p>
                  </a:txBody>
                  <a:tcPr/>
                </a:tc>
                <a:tc>
                  <a:txBody>
                    <a:bodyPr/>
                    <a:lstStyle/>
                    <a:p>
                      <a:pPr algn="ctr"/>
                      <a:r>
                        <a:rPr lang="en-US" dirty="0" smtClean="0"/>
                        <a:t>8</a:t>
                      </a:r>
                      <a:endParaRPr lang="en-US" dirty="0"/>
                    </a:p>
                  </a:txBody>
                  <a:tcPr/>
                </a:tc>
              </a:tr>
              <a:tr h="370840">
                <a:tc>
                  <a:txBody>
                    <a:bodyPr/>
                    <a:lstStyle/>
                    <a:p>
                      <a:r>
                        <a:rPr lang="en-US" dirty="0" smtClean="0"/>
                        <a:t>Matagorda      (65)</a:t>
                      </a:r>
                      <a:endParaRPr lang="en-US" dirty="0"/>
                    </a:p>
                  </a:txBody>
                  <a:tcPr/>
                </a:tc>
                <a:tc>
                  <a:txBody>
                    <a:bodyPr/>
                    <a:lstStyle/>
                    <a:p>
                      <a:pPr algn="ctr"/>
                      <a:r>
                        <a:rPr lang="en-US" dirty="0" smtClean="0"/>
                        <a:t>25</a:t>
                      </a:r>
                      <a:endParaRPr lang="en-US" dirty="0"/>
                    </a:p>
                  </a:txBody>
                  <a:tcPr/>
                </a:tc>
                <a:tc>
                  <a:txBody>
                    <a:bodyPr/>
                    <a:lstStyle/>
                    <a:p>
                      <a:pPr algn="ctr"/>
                      <a:r>
                        <a:rPr lang="en-US" dirty="0" smtClean="0"/>
                        <a:t>3</a:t>
                      </a:r>
                      <a:endParaRPr lang="en-US" dirty="0"/>
                    </a:p>
                  </a:txBody>
                  <a:tcPr/>
                </a:tc>
              </a:tr>
              <a:tr h="370840">
                <a:tc>
                  <a:txBody>
                    <a:bodyPr/>
                    <a:lstStyle/>
                    <a:p>
                      <a:r>
                        <a:rPr lang="en-US" dirty="0" smtClean="0"/>
                        <a:t>Montgomery</a:t>
                      </a:r>
                      <a:r>
                        <a:rPr lang="en-US" b="1" baseline="0" dirty="0" smtClean="0"/>
                        <a:t>  </a:t>
                      </a:r>
                      <a:r>
                        <a:rPr lang="en-US" dirty="0" smtClean="0"/>
                        <a:t>(53)</a:t>
                      </a:r>
                      <a:endParaRPr lang="en-US" dirty="0"/>
                    </a:p>
                  </a:txBody>
                  <a:tcPr/>
                </a:tc>
                <a:tc>
                  <a:txBody>
                    <a:bodyPr/>
                    <a:lstStyle/>
                    <a:p>
                      <a:pPr algn="ctr"/>
                      <a:r>
                        <a:rPr lang="en-US" dirty="0" smtClean="0"/>
                        <a:t>346</a:t>
                      </a:r>
                      <a:endParaRPr lang="en-US" dirty="0"/>
                    </a:p>
                  </a:txBody>
                  <a:tcPr/>
                </a:tc>
                <a:tc>
                  <a:txBody>
                    <a:bodyPr/>
                    <a:lstStyle/>
                    <a:p>
                      <a:pPr algn="ctr"/>
                      <a:r>
                        <a:rPr lang="en-US" dirty="0" smtClean="0"/>
                        <a:t>103</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Waller</a:t>
                      </a:r>
                      <a:r>
                        <a:rPr lang="en-US" b="1" baseline="0" dirty="0" smtClean="0">
                          <a:solidFill>
                            <a:schemeClr val="tx1"/>
                          </a:solidFill>
                        </a:rPr>
                        <a:t> </a:t>
                      </a:r>
                      <a:r>
                        <a:rPr lang="en-US" b="1" dirty="0" smtClean="0">
                          <a:solidFill>
                            <a:srgbClr val="FF0000"/>
                          </a:solidFill>
                        </a:rPr>
                        <a:t>          (224)</a:t>
                      </a:r>
                      <a:endParaRPr lang="en-US" b="1" dirty="0">
                        <a:solidFill>
                          <a:srgbClr val="FF0000"/>
                        </a:solidFill>
                      </a:endParaRPr>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r>
              <a:tr h="370840">
                <a:tc>
                  <a:txBody>
                    <a:bodyPr/>
                    <a:lstStyle/>
                    <a:p>
                      <a:r>
                        <a:rPr lang="en-US" dirty="0" smtClean="0"/>
                        <a:t>Walker</a:t>
                      </a:r>
                      <a:r>
                        <a:rPr lang="en-US" b="1" baseline="0" dirty="0" smtClean="0"/>
                        <a:t> </a:t>
                      </a:r>
                      <a:r>
                        <a:rPr lang="en-US" dirty="0" smtClean="0"/>
                        <a:t>           (63)</a:t>
                      </a:r>
                      <a:endParaRPr lang="en-US" dirty="0"/>
                    </a:p>
                  </a:txBody>
                  <a:tcPr/>
                </a:tc>
                <a:tc>
                  <a:txBody>
                    <a:bodyPr/>
                    <a:lstStyle/>
                    <a:p>
                      <a:pPr algn="ctr"/>
                      <a:r>
                        <a:rPr lang="en-US" dirty="0" smtClean="0"/>
                        <a:t>43</a:t>
                      </a:r>
                      <a:endParaRPr lang="en-US" dirty="0"/>
                    </a:p>
                  </a:txBody>
                  <a:tcPr/>
                </a:tc>
                <a:tc>
                  <a:txBody>
                    <a:bodyPr/>
                    <a:lstStyle/>
                    <a:p>
                      <a:pPr algn="ctr"/>
                      <a:r>
                        <a:rPr lang="en-US" dirty="0" smtClean="0"/>
                        <a:t>8</a:t>
                      </a:r>
                      <a:endParaRPr lang="en-US" dirty="0"/>
                    </a:p>
                  </a:txBody>
                  <a:tcPr/>
                </a:tc>
              </a:tr>
              <a:tr h="370840">
                <a:tc>
                  <a:txBody>
                    <a:bodyPr/>
                    <a:lstStyle/>
                    <a:p>
                      <a:r>
                        <a:rPr lang="en-US" dirty="0" smtClean="0"/>
                        <a:t>Wharton         (74)</a:t>
                      </a:r>
                      <a:endParaRPr lang="en-US" dirty="0"/>
                    </a:p>
                  </a:txBody>
                  <a:tcPr/>
                </a:tc>
                <a:tc>
                  <a:txBody>
                    <a:bodyPr/>
                    <a:lstStyle/>
                    <a:p>
                      <a:pPr algn="ctr"/>
                      <a:r>
                        <a:rPr lang="en-US" dirty="0" smtClean="0"/>
                        <a:t>27</a:t>
                      </a:r>
                      <a:endParaRPr lang="en-US" dirty="0"/>
                    </a:p>
                  </a:txBody>
                  <a:tcPr/>
                </a:tc>
                <a:tc>
                  <a:txBody>
                    <a:bodyPr/>
                    <a:lstStyle/>
                    <a:p>
                      <a:pPr algn="ctr"/>
                      <a:r>
                        <a:rPr lang="en-US" dirty="0" smtClean="0"/>
                        <a:t>7</a:t>
                      </a:r>
                      <a:endParaRPr lang="en-US" dirty="0"/>
                    </a:p>
                  </a:txBody>
                  <a:tcPr/>
                </a:tc>
              </a:tr>
            </a:tbl>
          </a:graphicData>
        </a:graphic>
      </p:graphicFrame>
      <p:sp>
        <p:nvSpPr>
          <p:cNvPr id="6" name="TextBox 5"/>
          <p:cNvSpPr txBox="1"/>
          <p:nvPr/>
        </p:nvSpPr>
        <p:spPr>
          <a:xfrm>
            <a:off x="7162800" y="5867400"/>
            <a:ext cx="1981200" cy="830997"/>
          </a:xfrm>
          <a:prstGeom prst="rect">
            <a:avLst/>
          </a:prstGeom>
          <a:noFill/>
        </p:spPr>
        <p:txBody>
          <a:bodyPr wrap="square" rtlCol="0">
            <a:spAutoFit/>
          </a:bodyPr>
          <a:lstStyle/>
          <a:p>
            <a:r>
              <a:rPr lang="en-US" sz="1600" dirty="0" smtClean="0">
                <a:latin typeface="+mn-lt"/>
              </a:rPr>
              <a:t>Texas Dept. of State Health Services, 09/2011</a:t>
            </a:r>
            <a:endParaRPr lang="en-US" sz="1600" dirty="0">
              <a:latin typeface="+mn-lt"/>
            </a:endParaRPr>
          </a:p>
        </p:txBody>
      </p:sp>
      <p:sp>
        <p:nvSpPr>
          <p:cNvPr id="7" name="TextBox 6"/>
          <p:cNvSpPr txBox="1"/>
          <p:nvPr/>
        </p:nvSpPr>
        <p:spPr>
          <a:xfrm>
            <a:off x="152400" y="2514600"/>
            <a:ext cx="2438399" cy="2954655"/>
          </a:xfrm>
          <a:prstGeom prst="rect">
            <a:avLst/>
          </a:prstGeom>
          <a:noFill/>
        </p:spPr>
        <p:txBody>
          <a:bodyPr wrap="square" rtlCol="0">
            <a:spAutoFit/>
          </a:bodyPr>
          <a:lstStyle/>
          <a:p>
            <a:r>
              <a:rPr lang="en-US" b="1" dirty="0" smtClean="0">
                <a:latin typeface="+mn-lt"/>
              </a:rPr>
              <a:t>29 counties have no PCP MDs; 20 counties have 1; 15 counties have 2 </a:t>
            </a:r>
            <a:r>
              <a:rPr lang="en-US" dirty="0" smtClean="0">
                <a:latin typeface="+mn-lt"/>
              </a:rPr>
              <a:t>(includes FP, GP, IM, Peds, OB/Gyn, Geriatrics)</a:t>
            </a:r>
          </a:p>
          <a:p>
            <a:endParaRPr lang="en-US" dirty="0"/>
          </a:p>
          <a:p>
            <a:endParaRPr lang="en-US" dirty="0" smtClean="0"/>
          </a:p>
          <a:p>
            <a:endParaRPr lang="en-US" dirty="0"/>
          </a:p>
          <a:p>
            <a:endParaRPr lang="en-US" dirty="0">
              <a:latin typeface="+mn-lt"/>
            </a:endParaRPr>
          </a:p>
        </p:txBody>
      </p:sp>
    </p:spTree>
    <p:extLst>
      <p:ext uri="{BB962C8B-B14F-4D97-AF65-F5344CB8AC3E}">
        <p14:creationId xmlns:p14="http://schemas.microsoft.com/office/powerpoint/2010/main" val="40912827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8839200" cy="6553200"/>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4020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52400"/>
            <a:ext cx="8754019"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1075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324600" cy="920023"/>
          </a:xfrm>
        </p:spPr>
        <p:txBody>
          <a:bodyPr/>
          <a:lstStyle/>
          <a:p>
            <a:r>
              <a:rPr lang="en-US" sz="3200" dirty="0" smtClean="0">
                <a:latin typeface="+mj-lt"/>
              </a:rPr>
              <a:t>83</a:t>
            </a:r>
            <a:r>
              <a:rPr lang="en-US" sz="3200" baseline="30000" dirty="0" smtClean="0">
                <a:latin typeface="+mj-lt"/>
              </a:rPr>
              <a:t>rd</a:t>
            </a:r>
            <a:r>
              <a:rPr lang="en-US" sz="3200" dirty="0" smtClean="0">
                <a:latin typeface="+mj-lt"/>
              </a:rPr>
              <a:t> Texas Legislature </a:t>
            </a:r>
            <a:br>
              <a:rPr lang="en-US" sz="3200" dirty="0" smtClean="0">
                <a:latin typeface="+mj-lt"/>
              </a:rPr>
            </a:br>
            <a:endParaRPr lang="en-US" sz="2800" dirty="0">
              <a:latin typeface="+mj-lt"/>
            </a:endParaRPr>
          </a:p>
        </p:txBody>
      </p:sp>
      <p:sp>
        <p:nvSpPr>
          <p:cNvPr id="3" name="Content Placeholder 2"/>
          <p:cNvSpPr>
            <a:spLocks noGrp="1"/>
          </p:cNvSpPr>
          <p:nvPr>
            <p:ph idx="1"/>
          </p:nvPr>
        </p:nvSpPr>
        <p:spPr>
          <a:xfrm>
            <a:off x="228600" y="1447800"/>
            <a:ext cx="8686800" cy="4678363"/>
          </a:xfrm>
        </p:spPr>
        <p:txBody>
          <a:bodyPr/>
          <a:lstStyle/>
          <a:p>
            <a:r>
              <a:rPr lang="en-US" sz="2000" dirty="0" smtClean="0">
                <a:latin typeface="+mj-lt"/>
              </a:rPr>
              <a:t>SB 406 filed by Senator Jane Nelson (R) [Chair – Senate Health &amp; Human Services Committee] – passed  and signed by Governor Perry; in effect 11/01/13</a:t>
            </a:r>
          </a:p>
          <a:p>
            <a:r>
              <a:rPr lang="en-US" sz="2000" dirty="0" smtClean="0">
                <a:latin typeface="+mj-lt"/>
              </a:rPr>
              <a:t>Supported by TMA and TAFP</a:t>
            </a:r>
          </a:p>
          <a:p>
            <a:r>
              <a:rPr lang="en-US" sz="2000" b="1" dirty="0" smtClean="0">
                <a:latin typeface="+mj-lt"/>
              </a:rPr>
              <a:t>FTEs</a:t>
            </a:r>
            <a:r>
              <a:rPr lang="en-US" sz="2000" dirty="0" smtClean="0">
                <a:latin typeface="+mj-lt"/>
              </a:rPr>
              <a:t> – increased to 7; unlimited for MUPs or hospitals</a:t>
            </a:r>
          </a:p>
          <a:p>
            <a:r>
              <a:rPr lang="en-US" sz="2000" b="1" dirty="0" smtClean="0">
                <a:latin typeface="+mj-lt"/>
              </a:rPr>
              <a:t>Frequency of meetings </a:t>
            </a:r>
            <a:r>
              <a:rPr lang="en-US" sz="2000" dirty="0" smtClean="0">
                <a:latin typeface="+mj-lt"/>
              </a:rPr>
              <a:t>– face-to-face monthly for 3 years and then quarterly (with monthly in-between remotely); 1 year if in practice at least 5 years</a:t>
            </a:r>
          </a:p>
          <a:p>
            <a:r>
              <a:rPr lang="en-US" sz="2000" b="1" dirty="0" smtClean="0">
                <a:latin typeface="+mj-lt"/>
              </a:rPr>
              <a:t>Location of meetings </a:t>
            </a:r>
            <a:r>
              <a:rPr lang="en-US" sz="2000" dirty="0" smtClean="0">
                <a:latin typeface="+mj-lt"/>
              </a:rPr>
              <a:t>– jointly decided and indicated in prescriptive authority agreement</a:t>
            </a:r>
          </a:p>
          <a:p>
            <a:r>
              <a:rPr lang="en-US" sz="2000" b="1" dirty="0" smtClean="0">
                <a:latin typeface="+mj-lt"/>
              </a:rPr>
              <a:t>QA &amp; QI plan </a:t>
            </a:r>
            <a:r>
              <a:rPr lang="en-US" sz="2000" dirty="0" smtClean="0">
                <a:latin typeface="+mj-lt"/>
              </a:rPr>
              <a:t>– jointly decided including number of charts to be reviewed</a:t>
            </a:r>
          </a:p>
          <a:p>
            <a:r>
              <a:rPr lang="en-US" sz="2000" b="1" dirty="0" smtClean="0">
                <a:latin typeface="+mj-lt"/>
              </a:rPr>
              <a:t>Controlled substances </a:t>
            </a:r>
            <a:r>
              <a:rPr lang="en-US" sz="2000" dirty="0" smtClean="0">
                <a:latin typeface="+mj-lt"/>
              </a:rPr>
              <a:t>– delegation of Schedule II to APRNs in hospitals and for hospice care</a:t>
            </a:r>
          </a:p>
          <a:p>
            <a:r>
              <a:rPr lang="en-US" sz="2000" b="1" dirty="0" smtClean="0">
                <a:latin typeface="+mj-lt"/>
              </a:rPr>
              <a:t>Prescriptive authority agreement</a:t>
            </a:r>
            <a:r>
              <a:rPr lang="en-US" sz="2000" dirty="0" smtClean="0">
                <a:latin typeface="+mj-lt"/>
              </a:rPr>
              <a:t> – will identify types/categories of drugs/devices that can or cannot be prescribed (maintains current law)</a:t>
            </a:r>
          </a:p>
          <a:p>
            <a:r>
              <a:rPr lang="en-US" sz="2000" b="1" dirty="0" smtClean="0">
                <a:latin typeface="+mj-lt"/>
              </a:rPr>
              <a:t>Agreement reviewed, signed, and dated annually</a:t>
            </a:r>
            <a:endParaRPr lang="en-US" sz="2000" b="1" dirty="0">
              <a:latin typeface="+mj-lt"/>
            </a:endParaRPr>
          </a:p>
        </p:txBody>
      </p:sp>
    </p:spTree>
    <p:extLst>
      <p:ext uri="{BB962C8B-B14F-4D97-AF65-F5344CB8AC3E}">
        <p14:creationId xmlns:p14="http://schemas.microsoft.com/office/powerpoint/2010/main" val="4219741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324600" cy="920023"/>
          </a:xfrm>
        </p:spPr>
        <p:txBody>
          <a:bodyPr/>
          <a:lstStyle/>
          <a:p>
            <a:r>
              <a:rPr lang="en-US" sz="3200" dirty="0" smtClean="0">
                <a:latin typeface="+mj-lt"/>
              </a:rPr>
              <a:t>83</a:t>
            </a:r>
            <a:r>
              <a:rPr lang="en-US" sz="3200" baseline="30000" dirty="0" smtClean="0">
                <a:latin typeface="+mj-lt"/>
              </a:rPr>
              <a:t>rd</a:t>
            </a:r>
            <a:r>
              <a:rPr lang="en-US" sz="3200" dirty="0" smtClean="0">
                <a:latin typeface="+mj-lt"/>
              </a:rPr>
              <a:t> Texas Legislature </a:t>
            </a:r>
            <a:br>
              <a:rPr lang="en-US" sz="3200" dirty="0" smtClean="0">
                <a:latin typeface="+mj-lt"/>
              </a:rPr>
            </a:br>
            <a:endParaRPr lang="en-US" sz="28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7005818"/>
              </p:ext>
            </p:extLst>
          </p:nvPr>
        </p:nvGraphicFramePr>
        <p:xfrm>
          <a:off x="152400" y="1600200"/>
          <a:ext cx="8915400" cy="5257800"/>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8915400"/>
              </a:tblGrid>
              <a:tr h="5257800">
                <a:tc>
                  <a:txBody>
                    <a:bodyPr/>
                    <a:lstStyle/>
                    <a:p>
                      <a:pPr marL="0" marR="0" algn="l">
                        <a:spcBef>
                          <a:spcPts val="0"/>
                        </a:spcBef>
                        <a:spcAft>
                          <a:spcPts val="0"/>
                        </a:spcAft>
                      </a:pPr>
                      <a:r>
                        <a:rPr lang="en-US" sz="2000" b="1" dirty="0">
                          <a:solidFill>
                            <a:schemeClr val="accent1">
                              <a:lumMod val="50000"/>
                            </a:schemeClr>
                          </a:solidFill>
                          <a:effectLst/>
                          <a:latin typeface="+mj-lt"/>
                        </a:rPr>
                        <a:t>SB 406 is an agreed-to-bill, between nursing </a:t>
                      </a:r>
                      <a:r>
                        <a:rPr lang="en-US" sz="2000" b="1" dirty="0" smtClean="0">
                          <a:solidFill>
                            <a:schemeClr val="accent1">
                              <a:lumMod val="50000"/>
                            </a:schemeClr>
                          </a:solidFill>
                          <a:effectLst/>
                          <a:latin typeface="+mj-lt"/>
                        </a:rPr>
                        <a:t>&amp; </a:t>
                      </a:r>
                      <a:r>
                        <a:rPr lang="en-US" sz="2000" b="1" dirty="0">
                          <a:solidFill>
                            <a:schemeClr val="accent1">
                              <a:lumMod val="50000"/>
                            </a:schemeClr>
                          </a:solidFill>
                          <a:effectLst/>
                          <a:latin typeface="+mj-lt"/>
                        </a:rPr>
                        <a:t>medicine that increases access to care and maintains patient safety by:</a:t>
                      </a:r>
                      <a:endParaRPr lang="en-US" sz="3200" b="1" dirty="0">
                        <a:solidFill>
                          <a:schemeClr val="accent1">
                            <a:lumMod val="50000"/>
                          </a:schemeClr>
                        </a:solidFill>
                        <a:effectLst/>
                        <a:latin typeface="+mj-lt"/>
                      </a:endParaRPr>
                    </a:p>
                    <a:p>
                      <a:pPr marL="0" marR="0" algn="l">
                        <a:spcBef>
                          <a:spcPts val="0"/>
                        </a:spcBef>
                        <a:spcAft>
                          <a:spcPts val="0"/>
                        </a:spcAft>
                      </a:pPr>
                      <a:r>
                        <a:rPr lang="en-US" sz="1800" dirty="0">
                          <a:solidFill>
                            <a:schemeClr val="accent1">
                              <a:lumMod val="50000"/>
                            </a:schemeClr>
                          </a:solidFill>
                          <a:effectLst/>
                          <a:latin typeface="+mj-lt"/>
                        </a:rPr>
                        <a:t> </a:t>
                      </a:r>
                      <a:endParaRPr lang="en-US" sz="2800" dirty="0">
                        <a:solidFill>
                          <a:schemeClr val="accent1">
                            <a:lumMod val="50000"/>
                          </a:schemeClr>
                        </a:solidFill>
                        <a:effectLst/>
                        <a:latin typeface="+mj-lt"/>
                      </a:endParaRPr>
                    </a:p>
                    <a:p>
                      <a:pPr marL="342900" marR="0" lvl="0" indent="-342900" algn="l">
                        <a:spcBef>
                          <a:spcPts val="0"/>
                        </a:spcBef>
                        <a:spcAft>
                          <a:spcPts val="0"/>
                        </a:spcAft>
                        <a:buFont typeface="Symbol"/>
                        <a:buChar char=""/>
                      </a:pPr>
                      <a:r>
                        <a:rPr lang="en-US" sz="2000" dirty="0" smtClean="0">
                          <a:solidFill>
                            <a:schemeClr val="accent1">
                              <a:lumMod val="50000"/>
                            </a:schemeClr>
                          </a:solidFill>
                          <a:effectLst/>
                          <a:latin typeface="+mj-lt"/>
                        </a:rPr>
                        <a:t>Replacing </a:t>
                      </a:r>
                      <a:r>
                        <a:rPr lang="en-US" sz="2000" dirty="0">
                          <a:solidFill>
                            <a:schemeClr val="accent1">
                              <a:lumMod val="50000"/>
                            </a:schemeClr>
                          </a:solidFill>
                          <a:effectLst/>
                          <a:latin typeface="+mj-lt"/>
                        </a:rPr>
                        <a:t>current site-based requirements with a standardized prescriptive authority agreement that requires practitioners (physicians, </a:t>
                      </a:r>
                      <a:r>
                        <a:rPr lang="en-US" sz="2000" dirty="0" smtClean="0">
                          <a:solidFill>
                            <a:schemeClr val="accent1">
                              <a:lumMod val="50000"/>
                            </a:schemeClr>
                          </a:solidFill>
                          <a:effectLst/>
                          <a:latin typeface="+mj-lt"/>
                        </a:rPr>
                        <a:t>APRNs </a:t>
                      </a:r>
                      <a:r>
                        <a:rPr lang="en-US" sz="2000" dirty="0">
                          <a:solidFill>
                            <a:schemeClr val="accent1">
                              <a:lumMod val="50000"/>
                            </a:schemeClr>
                          </a:solidFill>
                          <a:effectLst/>
                          <a:latin typeface="+mj-lt"/>
                        </a:rPr>
                        <a:t>and/or </a:t>
                      </a:r>
                      <a:r>
                        <a:rPr lang="en-US" sz="2000" dirty="0" smtClean="0">
                          <a:solidFill>
                            <a:schemeClr val="accent1">
                              <a:lumMod val="50000"/>
                            </a:schemeClr>
                          </a:solidFill>
                          <a:effectLst/>
                          <a:latin typeface="+mj-lt"/>
                        </a:rPr>
                        <a:t>PAs) </a:t>
                      </a:r>
                      <a:r>
                        <a:rPr lang="en-US" sz="2000" dirty="0">
                          <a:solidFill>
                            <a:schemeClr val="accent1">
                              <a:lumMod val="50000"/>
                            </a:schemeClr>
                          </a:solidFill>
                          <a:effectLst/>
                          <a:latin typeface="+mj-lt"/>
                        </a:rPr>
                        <a:t>to develop </a:t>
                      </a:r>
                      <a:r>
                        <a:rPr lang="en-US" sz="2000" dirty="0" smtClean="0">
                          <a:solidFill>
                            <a:schemeClr val="accent1">
                              <a:lumMod val="50000"/>
                            </a:schemeClr>
                          </a:solidFill>
                          <a:effectLst/>
                          <a:latin typeface="+mj-lt"/>
                        </a:rPr>
                        <a:t>&amp; </a:t>
                      </a:r>
                      <a:r>
                        <a:rPr lang="en-US" sz="2000" dirty="0">
                          <a:solidFill>
                            <a:schemeClr val="accent1">
                              <a:lumMod val="50000"/>
                            </a:schemeClr>
                          </a:solidFill>
                          <a:effectLst/>
                          <a:latin typeface="+mj-lt"/>
                        </a:rPr>
                        <a:t>sign an agreement that is best for their practice as a professional team. </a:t>
                      </a:r>
                      <a:endParaRPr lang="en-US" sz="2800" dirty="0">
                        <a:solidFill>
                          <a:schemeClr val="accent1">
                            <a:lumMod val="50000"/>
                          </a:schemeClr>
                        </a:solidFill>
                        <a:effectLst/>
                        <a:latin typeface="+mj-lt"/>
                      </a:endParaRPr>
                    </a:p>
                    <a:p>
                      <a:pPr marL="342900" marR="0" lvl="0" indent="-342900" algn="l">
                        <a:spcBef>
                          <a:spcPts val="0"/>
                        </a:spcBef>
                        <a:spcAft>
                          <a:spcPts val="0"/>
                        </a:spcAft>
                        <a:buFont typeface="Symbol"/>
                        <a:buChar char=""/>
                      </a:pPr>
                      <a:r>
                        <a:rPr lang="en-US" sz="2000" dirty="0">
                          <a:solidFill>
                            <a:schemeClr val="accent1">
                              <a:lumMod val="50000"/>
                            </a:schemeClr>
                          </a:solidFill>
                          <a:effectLst/>
                          <a:latin typeface="+mj-lt"/>
                        </a:rPr>
                        <a:t>Establishing minimum standards for prescriptive authority agreements but gives practitioners flexibility to determine </a:t>
                      </a:r>
                      <a:r>
                        <a:rPr lang="en-US" sz="2000" dirty="0" smtClean="0">
                          <a:solidFill>
                            <a:schemeClr val="accent1">
                              <a:lumMod val="50000"/>
                            </a:schemeClr>
                          </a:solidFill>
                          <a:effectLst/>
                          <a:latin typeface="+mj-lt"/>
                        </a:rPr>
                        <a:t>specifics </a:t>
                      </a:r>
                      <a:r>
                        <a:rPr lang="en-US" sz="2000" dirty="0">
                          <a:solidFill>
                            <a:schemeClr val="accent1">
                              <a:lumMod val="50000"/>
                            </a:schemeClr>
                          </a:solidFill>
                          <a:effectLst/>
                          <a:latin typeface="+mj-lt"/>
                        </a:rPr>
                        <a:t>of the agreement.</a:t>
                      </a:r>
                      <a:endParaRPr lang="en-US" sz="2800" dirty="0">
                        <a:solidFill>
                          <a:schemeClr val="accent1">
                            <a:lumMod val="50000"/>
                          </a:schemeClr>
                        </a:solidFill>
                        <a:effectLst/>
                        <a:latin typeface="+mj-lt"/>
                      </a:endParaRPr>
                    </a:p>
                    <a:p>
                      <a:pPr marL="342900" marR="0" lvl="0" indent="-342900" algn="l">
                        <a:spcBef>
                          <a:spcPts val="0"/>
                        </a:spcBef>
                        <a:spcAft>
                          <a:spcPts val="0"/>
                        </a:spcAft>
                        <a:buFont typeface="Symbol"/>
                        <a:buChar char=""/>
                      </a:pPr>
                      <a:r>
                        <a:rPr lang="en-US" sz="2000" dirty="0">
                          <a:solidFill>
                            <a:schemeClr val="accent1">
                              <a:lumMod val="50000"/>
                            </a:schemeClr>
                          </a:solidFill>
                          <a:effectLst/>
                          <a:latin typeface="+mj-lt"/>
                        </a:rPr>
                        <a:t>Allowing hospital-based practices &amp; practices serving </a:t>
                      </a:r>
                      <a:r>
                        <a:rPr lang="en-US" sz="2000" dirty="0" smtClean="0">
                          <a:solidFill>
                            <a:schemeClr val="accent1">
                              <a:lumMod val="50000"/>
                            </a:schemeClr>
                          </a:solidFill>
                          <a:effectLst/>
                          <a:latin typeface="+mj-lt"/>
                        </a:rPr>
                        <a:t>MUPs to </a:t>
                      </a:r>
                      <a:r>
                        <a:rPr lang="en-US" sz="2000" dirty="0">
                          <a:solidFill>
                            <a:schemeClr val="accent1">
                              <a:lumMod val="50000"/>
                            </a:schemeClr>
                          </a:solidFill>
                          <a:effectLst/>
                          <a:latin typeface="+mj-lt"/>
                        </a:rPr>
                        <a:t>remain unlimited in </a:t>
                      </a:r>
                      <a:r>
                        <a:rPr lang="en-US" sz="2000" dirty="0" smtClean="0">
                          <a:solidFill>
                            <a:schemeClr val="accent1">
                              <a:lumMod val="50000"/>
                            </a:schemeClr>
                          </a:solidFill>
                          <a:effectLst/>
                          <a:latin typeface="+mj-lt"/>
                        </a:rPr>
                        <a:t>number </a:t>
                      </a:r>
                      <a:r>
                        <a:rPr lang="en-US" sz="2000" dirty="0">
                          <a:solidFill>
                            <a:schemeClr val="accent1">
                              <a:lumMod val="50000"/>
                            </a:schemeClr>
                          </a:solidFill>
                          <a:effectLst/>
                          <a:latin typeface="+mj-lt"/>
                        </a:rPr>
                        <a:t>of APRNs/PAs that physicians may delegate prescriptive authority</a:t>
                      </a:r>
                      <a:r>
                        <a:rPr lang="en-US" sz="2000" dirty="0" smtClean="0">
                          <a:solidFill>
                            <a:schemeClr val="accent1">
                              <a:lumMod val="50000"/>
                            </a:schemeClr>
                          </a:solidFill>
                          <a:effectLst/>
                          <a:latin typeface="+mj-lt"/>
                        </a:rPr>
                        <a:t>.</a:t>
                      </a:r>
                    </a:p>
                    <a:p>
                      <a:pPr marL="342900" marR="0" lvl="0" indent="-342900" algn="l">
                        <a:spcBef>
                          <a:spcPts val="0"/>
                        </a:spcBef>
                        <a:spcAft>
                          <a:spcPts val="0"/>
                        </a:spcAft>
                        <a:buFont typeface="Symbol"/>
                        <a:buChar char=""/>
                      </a:pPr>
                      <a:r>
                        <a:rPr lang="en-US" sz="2000" dirty="0" smtClean="0">
                          <a:solidFill>
                            <a:schemeClr val="accent1">
                              <a:lumMod val="50000"/>
                            </a:schemeClr>
                          </a:solidFill>
                          <a:effectLst/>
                          <a:latin typeface="+mj-lt"/>
                        </a:rPr>
                        <a:t>Increasing </a:t>
                      </a:r>
                      <a:r>
                        <a:rPr lang="en-US" sz="2000" dirty="0">
                          <a:solidFill>
                            <a:schemeClr val="accent1">
                              <a:lumMod val="50000"/>
                            </a:schemeClr>
                          </a:solidFill>
                          <a:effectLst/>
                          <a:latin typeface="+mj-lt"/>
                        </a:rPr>
                        <a:t>from </a:t>
                      </a:r>
                      <a:r>
                        <a:rPr lang="en-US" sz="2000" dirty="0" smtClean="0">
                          <a:solidFill>
                            <a:schemeClr val="accent1">
                              <a:lumMod val="50000"/>
                            </a:schemeClr>
                          </a:solidFill>
                          <a:effectLst/>
                          <a:latin typeface="+mj-lt"/>
                        </a:rPr>
                        <a:t>4 </a:t>
                      </a:r>
                      <a:r>
                        <a:rPr lang="en-US" sz="2000" dirty="0">
                          <a:solidFill>
                            <a:schemeClr val="accent1">
                              <a:lumMod val="50000"/>
                            </a:schemeClr>
                          </a:solidFill>
                          <a:effectLst/>
                          <a:latin typeface="+mj-lt"/>
                        </a:rPr>
                        <a:t>to </a:t>
                      </a:r>
                      <a:r>
                        <a:rPr lang="en-US" sz="2000" dirty="0" smtClean="0">
                          <a:solidFill>
                            <a:schemeClr val="accent1">
                              <a:lumMod val="50000"/>
                            </a:schemeClr>
                          </a:solidFill>
                          <a:effectLst/>
                          <a:latin typeface="+mj-lt"/>
                        </a:rPr>
                        <a:t>7 </a:t>
                      </a:r>
                      <a:r>
                        <a:rPr lang="en-US" sz="2000" dirty="0">
                          <a:solidFill>
                            <a:schemeClr val="accent1">
                              <a:lumMod val="50000"/>
                            </a:schemeClr>
                          </a:solidFill>
                          <a:effectLst/>
                          <a:latin typeface="+mj-lt"/>
                        </a:rPr>
                        <a:t>the number of individuals to whom </a:t>
                      </a:r>
                      <a:r>
                        <a:rPr lang="en-US" sz="2000" dirty="0" smtClean="0">
                          <a:solidFill>
                            <a:schemeClr val="accent1">
                              <a:lumMod val="50000"/>
                            </a:schemeClr>
                          </a:solidFill>
                          <a:effectLst/>
                          <a:latin typeface="+mj-lt"/>
                        </a:rPr>
                        <a:t>physician </a:t>
                      </a:r>
                      <a:r>
                        <a:rPr lang="en-US" sz="2000" dirty="0">
                          <a:solidFill>
                            <a:schemeClr val="accent1">
                              <a:lumMod val="50000"/>
                            </a:schemeClr>
                          </a:solidFill>
                          <a:effectLst/>
                          <a:latin typeface="+mj-lt"/>
                        </a:rPr>
                        <a:t>may delegate prescriptive authority at all other practice sites.</a:t>
                      </a:r>
                      <a:endParaRPr lang="en-US" sz="2800" dirty="0">
                        <a:solidFill>
                          <a:schemeClr val="accent1">
                            <a:lumMod val="50000"/>
                          </a:schemeClr>
                        </a:solidFill>
                        <a:effectLst/>
                        <a:latin typeface="+mj-lt"/>
                      </a:endParaRPr>
                    </a:p>
                    <a:p>
                      <a:pPr marL="342900" marR="0" lvl="0" indent="-342900" algn="l">
                        <a:spcBef>
                          <a:spcPts val="0"/>
                        </a:spcBef>
                        <a:spcAft>
                          <a:spcPts val="0"/>
                        </a:spcAft>
                        <a:buFont typeface="Symbol"/>
                        <a:buChar char=""/>
                      </a:pPr>
                      <a:r>
                        <a:rPr lang="en-US" sz="2000" dirty="0" smtClean="0">
                          <a:solidFill>
                            <a:schemeClr val="accent1">
                              <a:lumMod val="50000"/>
                            </a:schemeClr>
                          </a:solidFill>
                          <a:effectLst/>
                          <a:latin typeface="+mj-lt"/>
                        </a:rPr>
                        <a:t>Improving coordination between the TMB, TBON, &amp; TPAB.</a:t>
                      </a:r>
                      <a:endParaRPr lang="en-US" sz="2800" dirty="0" smtClean="0">
                        <a:solidFill>
                          <a:schemeClr val="accent1">
                            <a:lumMod val="50000"/>
                          </a:schemeClr>
                        </a:solidFill>
                        <a:effectLst/>
                        <a:latin typeface="+mj-lt"/>
                      </a:endParaRPr>
                    </a:p>
                  </a:txBody>
                  <a:tcPr marL="114300" marR="114300" marT="0" marB="0">
                    <a:solidFill>
                      <a:schemeClr val="accent1">
                        <a:lumMod val="20000"/>
                        <a:lumOff val="80000"/>
                      </a:schemeClr>
                    </a:solidFill>
                  </a:tcPr>
                </a:tc>
              </a:tr>
            </a:tbl>
          </a:graphicData>
        </a:graphic>
      </p:graphicFrame>
      <p:sp>
        <p:nvSpPr>
          <p:cNvPr id="5" name="Rectangle 1"/>
          <p:cNvSpPr>
            <a:spLocks noChangeArrowheads="1"/>
          </p:cNvSpPr>
          <p:nvPr/>
        </p:nvSpPr>
        <p:spPr bwMode="auto">
          <a:xfrm>
            <a:off x="457200" y="2338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6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55923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324600" cy="920023"/>
          </a:xfrm>
        </p:spPr>
        <p:txBody>
          <a:bodyPr/>
          <a:lstStyle/>
          <a:p>
            <a:r>
              <a:rPr lang="en-US" sz="3200" dirty="0" smtClean="0">
                <a:latin typeface="+mj-lt"/>
              </a:rPr>
              <a:t>83</a:t>
            </a:r>
            <a:r>
              <a:rPr lang="en-US" sz="3200" baseline="30000" dirty="0" smtClean="0">
                <a:latin typeface="+mj-lt"/>
              </a:rPr>
              <a:t>rd</a:t>
            </a:r>
            <a:r>
              <a:rPr lang="en-US" sz="3200" dirty="0" smtClean="0">
                <a:latin typeface="+mj-lt"/>
              </a:rPr>
              <a:t> Texas Legislature </a:t>
            </a:r>
            <a:br>
              <a:rPr lang="en-US" sz="3200" dirty="0" smtClean="0">
                <a:latin typeface="+mj-lt"/>
              </a:rPr>
            </a:br>
            <a:endParaRPr lang="en-US" sz="28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2050427"/>
              </p:ext>
            </p:extLst>
          </p:nvPr>
        </p:nvGraphicFramePr>
        <p:xfrm>
          <a:off x="152400" y="1600200"/>
          <a:ext cx="8915400" cy="5257800"/>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8915400"/>
              </a:tblGrid>
              <a:tr h="5257800">
                <a:tc>
                  <a:txBody>
                    <a:bodyPr/>
                    <a:lstStyle/>
                    <a:p>
                      <a:pPr marL="0" marR="0" algn="l">
                        <a:spcBef>
                          <a:spcPts val="0"/>
                        </a:spcBef>
                        <a:spcAft>
                          <a:spcPts val="0"/>
                        </a:spcAft>
                      </a:pPr>
                      <a:r>
                        <a:rPr lang="en-US" sz="2000" b="1" dirty="0">
                          <a:solidFill>
                            <a:schemeClr val="accent1">
                              <a:lumMod val="50000"/>
                            </a:schemeClr>
                          </a:solidFill>
                          <a:effectLst/>
                          <a:latin typeface="+mj-lt"/>
                        </a:rPr>
                        <a:t>SB 406 is an agreed-to-bill, between nursing </a:t>
                      </a:r>
                      <a:r>
                        <a:rPr lang="en-US" sz="2000" b="1" dirty="0" smtClean="0">
                          <a:solidFill>
                            <a:schemeClr val="accent1">
                              <a:lumMod val="50000"/>
                            </a:schemeClr>
                          </a:solidFill>
                          <a:effectLst/>
                          <a:latin typeface="+mj-lt"/>
                        </a:rPr>
                        <a:t>&amp; </a:t>
                      </a:r>
                      <a:r>
                        <a:rPr lang="en-US" sz="2000" b="1" dirty="0">
                          <a:solidFill>
                            <a:schemeClr val="accent1">
                              <a:lumMod val="50000"/>
                            </a:schemeClr>
                          </a:solidFill>
                          <a:effectLst/>
                          <a:latin typeface="+mj-lt"/>
                        </a:rPr>
                        <a:t>medicine that increases access to care and maintains patient safety </a:t>
                      </a:r>
                      <a:r>
                        <a:rPr lang="en-US" sz="2000" b="1" dirty="0" smtClean="0">
                          <a:solidFill>
                            <a:schemeClr val="accent1">
                              <a:lumMod val="50000"/>
                            </a:schemeClr>
                          </a:solidFill>
                          <a:effectLst/>
                          <a:latin typeface="+mj-lt"/>
                        </a:rPr>
                        <a:t>by </a:t>
                      </a:r>
                      <a:r>
                        <a:rPr lang="en-US" sz="1600" b="1" dirty="0" smtClean="0">
                          <a:solidFill>
                            <a:schemeClr val="accent1">
                              <a:lumMod val="50000"/>
                            </a:schemeClr>
                          </a:solidFill>
                          <a:effectLst/>
                          <a:latin typeface="+mj-lt"/>
                        </a:rPr>
                        <a:t>(cont.</a:t>
                      </a:r>
                      <a:r>
                        <a:rPr lang="en-US" sz="2000" b="1" dirty="0" smtClean="0">
                          <a:solidFill>
                            <a:schemeClr val="accent1">
                              <a:lumMod val="50000"/>
                            </a:schemeClr>
                          </a:solidFill>
                          <a:effectLst/>
                          <a:latin typeface="+mj-lt"/>
                        </a:rPr>
                        <a:t>):</a:t>
                      </a:r>
                      <a:endParaRPr lang="en-US" sz="3200" b="1" dirty="0">
                        <a:solidFill>
                          <a:schemeClr val="accent1">
                            <a:lumMod val="50000"/>
                          </a:schemeClr>
                        </a:solidFill>
                        <a:effectLst/>
                        <a:latin typeface="+mj-lt"/>
                      </a:endParaRPr>
                    </a:p>
                    <a:p>
                      <a:pPr marL="0" marR="0" algn="l">
                        <a:spcBef>
                          <a:spcPts val="0"/>
                        </a:spcBef>
                        <a:spcAft>
                          <a:spcPts val="0"/>
                        </a:spcAft>
                      </a:pPr>
                      <a:r>
                        <a:rPr lang="en-US" sz="1800" dirty="0">
                          <a:solidFill>
                            <a:schemeClr val="accent1">
                              <a:lumMod val="50000"/>
                            </a:schemeClr>
                          </a:solidFill>
                          <a:effectLst/>
                          <a:latin typeface="+mj-lt"/>
                        </a:rPr>
                        <a:t> </a:t>
                      </a:r>
                      <a:endParaRPr lang="en-US" sz="2800" dirty="0">
                        <a:solidFill>
                          <a:schemeClr val="accent1">
                            <a:lumMod val="50000"/>
                          </a:schemeClr>
                        </a:solidFill>
                        <a:effectLst/>
                        <a:latin typeface="+mj-lt"/>
                      </a:endParaRPr>
                    </a:p>
                    <a:p>
                      <a:pPr marL="342900" marR="0" lvl="0" indent="-342900" algn="l">
                        <a:spcBef>
                          <a:spcPts val="0"/>
                        </a:spcBef>
                        <a:spcAft>
                          <a:spcPts val="0"/>
                        </a:spcAft>
                        <a:buFont typeface="Symbol"/>
                        <a:buChar char=""/>
                      </a:pPr>
                      <a:r>
                        <a:rPr lang="en-US" sz="2000" dirty="0" smtClean="0">
                          <a:solidFill>
                            <a:schemeClr val="accent1">
                              <a:lumMod val="50000"/>
                            </a:schemeClr>
                          </a:solidFill>
                          <a:effectLst/>
                          <a:latin typeface="+mj-lt"/>
                        </a:rPr>
                        <a:t>Ensuring </a:t>
                      </a:r>
                      <a:r>
                        <a:rPr lang="en-US" sz="2000" dirty="0">
                          <a:solidFill>
                            <a:schemeClr val="accent1">
                              <a:lumMod val="50000"/>
                            </a:schemeClr>
                          </a:solidFill>
                          <a:effectLst/>
                          <a:latin typeface="+mj-lt"/>
                        </a:rPr>
                        <a:t>that APRNs </a:t>
                      </a:r>
                      <a:r>
                        <a:rPr lang="en-US" sz="2000" dirty="0" smtClean="0">
                          <a:solidFill>
                            <a:schemeClr val="accent1">
                              <a:lumMod val="50000"/>
                            </a:schemeClr>
                          </a:solidFill>
                          <a:effectLst/>
                          <a:latin typeface="+mj-lt"/>
                        </a:rPr>
                        <a:t>&amp; </a:t>
                      </a:r>
                      <a:r>
                        <a:rPr lang="en-US" sz="2000" dirty="0">
                          <a:solidFill>
                            <a:schemeClr val="accent1">
                              <a:lumMod val="50000"/>
                            </a:schemeClr>
                          </a:solidFill>
                          <a:effectLst/>
                          <a:latin typeface="+mj-lt"/>
                        </a:rPr>
                        <a:t>PAs are treated the same as physicians in Medicaid </a:t>
                      </a:r>
                      <a:r>
                        <a:rPr lang="en-US" sz="2000" dirty="0" smtClean="0">
                          <a:solidFill>
                            <a:schemeClr val="accent1">
                              <a:lumMod val="50000"/>
                            </a:schemeClr>
                          </a:solidFill>
                          <a:effectLst/>
                          <a:latin typeface="+mj-lt"/>
                        </a:rPr>
                        <a:t>&amp; </a:t>
                      </a:r>
                      <a:r>
                        <a:rPr lang="en-US" sz="2000" dirty="0">
                          <a:solidFill>
                            <a:schemeClr val="accent1">
                              <a:lumMod val="50000"/>
                            </a:schemeClr>
                          </a:solidFill>
                          <a:effectLst/>
                          <a:latin typeface="+mj-lt"/>
                        </a:rPr>
                        <a:t>CHIP for the purposes of being assigned as PCPs.</a:t>
                      </a:r>
                      <a:endParaRPr lang="en-US" sz="2800" dirty="0">
                        <a:solidFill>
                          <a:schemeClr val="accent1">
                            <a:lumMod val="50000"/>
                          </a:schemeClr>
                        </a:solidFill>
                        <a:effectLst/>
                        <a:latin typeface="+mj-lt"/>
                      </a:endParaRPr>
                    </a:p>
                    <a:p>
                      <a:pPr marL="342900" marR="0" lvl="0" indent="-342900" algn="l">
                        <a:spcBef>
                          <a:spcPts val="0"/>
                        </a:spcBef>
                        <a:spcAft>
                          <a:spcPts val="0"/>
                        </a:spcAft>
                        <a:buFont typeface="Symbol"/>
                        <a:buChar char=""/>
                      </a:pPr>
                      <a:r>
                        <a:rPr lang="en-US" sz="2000" dirty="0">
                          <a:solidFill>
                            <a:schemeClr val="accent1">
                              <a:lumMod val="50000"/>
                            </a:schemeClr>
                          </a:solidFill>
                          <a:effectLst/>
                          <a:latin typeface="+mj-lt"/>
                        </a:rPr>
                        <a:t>Clarifying that a physician in a hospital may only </a:t>
                      </a:r>
                      <a:r>
                        <a:rPr lang="en-US" sz="2000" dirty="0" smtClean="0">
                          <a:solidFill>
                            <a:schemeClr val="accent1">
                              <a:lumMod val="50000"/>
                            </a:schemeClr>
                          </a:solidFill>
                          <a:effectLst/>
                          <a:latin typeface="+mj-lt"/>
                        </a:rPr>
                        <a:t>delegate </a:t>
                      </a:r>
                      <a:r>
                        <a:rPr lang="en-US" sz="2000" dirty="0">
                          <a:solidFill>
                            <a:schemeClr val="accent1">
                              <a:lumMod val="50000"/>
                            </a:schemeClr>
                          </a:solidFill>
                          <a:effectLst/>
                          <a:latin typeface="+mj-lt"/>
                        </a:rPr>
                        <a:t>prescribing of Schedule II Controlled Substances to APRNs </a:t>
                      </a:r>
                      <a:r>
                        <a:rPr lang="en-US" sz="2000" dirty="0" smtClean="0">
                          <a:solidFill>
                            <a:schemeClr val="accent1">
                              <a:lumMod val="50000"/>
                            </a:schemeClr>
                          </a:solidFill>
                          <a:effectLst/>
                          <a:latin typeface="+mj-lt"/>
                        </a:rPr>
                        <a:t>&amp; </a:t>
                      </a:r>
                      <a:r>
                        <a:rPr lang="en-US" sz="2000" dirty="0">
                          <a:solidFill>
                            <a:schemeClr val="accent1">
                              <a:lumMod val="50000"/>
                            </a:schemeClr>
                          </a:solidFill>
                          <a:effectLst/>
                          <a:latin typeface="+mj-lt"/>
                        </a:rPr>
                        <a:t>PAs for patients in hospice settings, the </a:t>
                      </a:r>
                      <a:r>
                        <a:rPr lang="en-US" sz="2000" dirty="0" smtClean="0">
                          <a:solidFill>
                            <a:schemeClr val="accent1">
                              <a:lumMod val="50000"/>
                            </a:schemeClr>
                          </a:solidFill>
                          <a:effectLst/>
                          <a:latin typeface="+mj-lt"/>
                        </a:rPr>
                        <a:t>ER, &amp; </a:t>
                      </a:r>
                      <a:r>
                        <a:rPr lang="en-US" sz="2000" dirty="0">
                          <a:solidFill>
                            <a:schemeClr val="accent1">
                              <a:lumMod val="50000"/>
                            </a:schemeClr>
                          </a:solidFill>
                          <a:effectLst/>
                          <a:latin typeface="+mj-lt"/>
                        </a:rPr>
                        <a:t>patients admitted to the hospital for an intended length of stay for at least 24-hours.</a:t>
                      </a:r>
                      <a:endParaRPr lang="en-US" sz="2800" dirty="0">
                        <a:solidFill>
                          <a:schemeClr val="accent1">
                            <a:lumMod val="50000"/>
                          </a:schemeClr>
                        </a:solidFill>
                        <a:effectLst/>
                        <a:latin typeface="+mj-lt"/>
                      </a:endParaRPr>
                    </a:p>
                    <a:p>
                      <a:pPr marL="342900" marR="0" lvl="0" indent="-342900" algn="l">
                        <a:spcBef>
                          <a:spcPts val="0"/>
                        </a:spcBef>
                        <a:spcAft>
                          <a:spcPts val="0"/>
                        </a:spcAft>
                        <a:buFont typeface="Symbol"/>
                        <a:buChar char=""/>
                      </a:pPr>
                      <a:r>
                        <a:rPr lang="en-US" sz="2000" dirty="0">
                          <a:solidFill>
                            <a:schemeClr val="accent1">
                              <a:lumMod val="50000"/>
                            </a:schemeClr>
                          </a:solidFill>
                          <a:effectLst/>
                          <a:latin typeface="+mj-lt"/>
                        </a:rPr>
                        <a:t>Clarifying that </a:t>
                      </a:r>
                      <a:r>
                        <a:rPr lang="en-US" sz="2000" dirty="0" smtClean="0">
                          <a:solidFill>
                            <a:schemeClr val="accent1">
                              <a:lumMod val="50000"/>
                            </a:schemeClr>
                          </a:solidFill>
                          <a:effectLst/>
                          <a:latin typeface="+mj-lt"/>
                        </a:rPr>
                        <a:t>prescribing </a:t>
                      </a:r>
                      <a:r>
                        <a:rPr lang="en-US" sz="2000" dirty="0">
                          <a:solidFill>
                            <a:schemeClr val="accent1">
                              <a:lumMod val="50000"/>
                            </a:schemeClr>
                          </a:solidFill>
                          <a:effectLst/>
                          <a:latin typeface="+mj-lt"/>
                        </a:rPr>
                        <a:t>of </a:t>
                      </a:r>
                      <a:r>
                        <a:rPr lang="en-US" sz="2000" dirty="0" smtClean="0">
                          <a:solidFill>
                            <a:schemeClr val="accent1">
                              <a:lumMod val="50000"/>
                            </a:schemeClr>
                          </a:solidFill>
                          <a:effectLst/>
                          <a:latin typeface="+mj-lt"/>
                        </a:rPr>
                        <a:t>DME </a:t>
                      </a:r>
                      <a:r>
                        <a:rPr lang="en-US" sz="2000" dirty="0">
                          <a:solidFill>
                            <a:schemeClr val="accent1">
                              <a:lumMod val="50000"/>
                            </a:schemeClr>
                          </a:solidFill>
                          <a:effectLst/>
                          <a:latin typeface="+mj-lt"/>
                        </a:rPr>
                        <a:t>is reimbursable under Medicaid when prescribed by an APRN </a:t>
                      </a:r>
                      <a:r>
                        <a:rPr lang="en-US" sz="2000" dirty="0" smtClean="0">
                          <a:solidFill>
                            <a:schemeClr val="accent1">
                              <a:lumMod val="50000"/>
                            </a:schemeClr>
                          </a:solidFill>
                          <a:effectLst/>
                          <a:latin typeface="+mj-lt"/>
                        </a:rPr>
                        <a:t>&amp; </a:t>
                      </a:r>
                      <a:r>
                        <a:rPr lang="en-US" sz="2000" dirty="0">
                          <a:solidFill>
                            <a:schemeClr val="accent1">
                              <a:lumMod val="50000"/>
                            </a:schemeClr>
                          </a:solidFill>
                          <a:effectLst/>
                          <a:latin typeface="+mj-lt"/>
                        </a:rPr>
                        <a:t>PA, to </a:t>
                      </a:r>
                      <a:r>
                        <a:rPr lang="en-US" sz="2000" dirty="0" smtClean="0">
                          <a:solidFill>
                            <a:schemeClr val="accent1">
                              <a:lumMod val="50000"/>
                            </a:schemeClr>
                          </a:solidFill>
                          <a:effectLst/>
                          <a:latin typeface="+mj-lt"/>
                        </a:rPr>
                        <a:t>extent </a:t>
                      </a:r>
                      <a:r>
                        <a:rPr lang="en-US" sz="2000" dirty="0">
                          <a:solidFill>
                            <a:schemeClr val="accent1">
                              <a:lumMod val="50000"/>
                            </a:schemeClr>
                          </a:solidFill>
                          <a:effectLst/>
                          <a:latin typeface="+mj-lt"/>
                        </a:rPr>
                        <a:t>allowed by federal law.</a:t>
                      </a:r>
                      <a:endParaRPr lang="en-US" sz="2800" dirty="0">
                        <a:solidFill>
                          <a:schemeClr val="accent1">
                            <a:lumMod val="50000"/>
                          </a:schemeClr>
                        </a:solidFill>
                        <a:effectLst/>
                        <a:latin typeface="+mj-lt"/>
                      </a:endParaRPr>
                    </a:p>
                    <a:p>
                      <a:pPr marL="342900" marR="0" lvl="0" indent="-342900" algn="l">
                        <a:spcBef>
                          <a:spcPts val="0"/>
                        </a:spcBef>
                        <a:spcAft>
                          <a:spcPts val="0"/>
                        </a:spcAft>
                        <a:buFont typeface="Symbol"/>
                        <a:buChar char=""/>
                      </a:pPr>
                      <a:r>
                        <a:rPr lang="en-US" sz="2000" dirty="0">
                          <a:solidFill>
                            <a:schemeClr val="accent1">
                              <a:lumMod val="50000"/>
                            </a:schemeClr>
                          </a:solidFill>
                          <a:effectLst/>
                          <a:latin typeface="+mj-lt"/>
                        </a:rPr>
                        <a:t>Clarifying that the limitation on the TMB’s rulemaking authority on prescriptive authority agreements does not limit the Board’s ability to adopt rules relating to a physician’s general authority to delegate.</a:t>
                      </a:r>
                      <a:endParaRPr lang="en-US" sz="2800" dirty="0">
                        <a:solidFill>
                          <a:schemeClr val="accent1">
                            <a:lumMod val="50000"/>
                          </a:schemeClr>
                        </a:solidFill>
                        <a:effectLst/>
                        <a:latin typeface="+mj-lt"/>
                        <a:ea typeface="Calibri"/>
                        <a:cs typeface="Times New Roman"/>
                      </a:endParaRPr>
                    </a:p>
                  </a:txBody>
                  <a:tcPr marL="114300" marR="114300" marT="0" marB="0">
                    <a:solidFill>
                      <a:schemeClr val="accent1">
                        <a:lumMod val="20000"/>
                        <a:lumOff val="80000"/>
                      </a:schemeClr>
                    </a:solidFill>
                  </a:tcPr>
                </a:tc>
              </a:tr>
            </a:tbl>
          </a:graphicData>
        </a:graphic>
      </p:graphicFrame>
      <p:sp>
        <p:nvSpPr>
          <p:cNvPr id="5" name="Rectangle 1"/>
          <p:cNvSpPr>
            <a:spLocks noChangeArrowheads="1"/>
          </p:cNvSpPr>
          <p:nvPr/>
        </p:nvSpPr>
        <p:spPr bwMode="auto">
          <a:xfrm>
            <a:off x="457200" y="2338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75645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899"/>
            <a:ext cx="6858000" cy="824524"/>
          </a:xfrm>
        </p:spPr>
        <p:txBody>
          <a:bodyPr/>
          <a:lstStyle/>
          <a:p>
            <a:pPr fontAlgn="auto">
              <a:spcAft>
                <a:spcPts val="0"/>
              </a:spcAft>
              <a:defRPr/>
            </a:pPr>
            <a:r>
              <a:rPr lang="en-US" sz="3200" dirty="0" smtClean="0">
                <a:latin typeface="+mj-lt"/>
              </a:rPr>
              <a:t>IOM – Leadership Recommendations</a:t>
            </a:r>
            <a:endParaRPr lang="en-US" sz="3200" dirty="0">
              <a:latin typeface="+mj-lt"/>
            </a:endParaRPr>
          </a:p>
        </p:txBody>
      </p:sp>
      <p:sp>
        <p:nvSpPr>
          <p:cNvPr id="6" name="Rounded Rectangle 5"/>
          <p:cNvSpPr/>
          <p:nvPr/>
        </p:nvSpPr>
        <p:spPr>
          <a:xfrm>
            <a:off x="4149725" y="2657475"/>
            <a:ext cx="4511675" cy="1092200"/>
          </a:xfrm>
          <a:prstGeom prst="roundRect">
            <a:avLst/>
          </a:prstGeom>
          <a:solidFill>
            <a:srgbClr val="338BB3"/>
          </a:solidFill>
          <a:ln>
            <a:no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dirty="0">
              <a:latin typeface="HelveticaNeue Condensed"/>
              <a:cs typeface="HelveticaNeue Condensed"/>
            </a:endParaRPr>
          </a:p>
          <a:p>
            <a:pPr algn="ctr" fontAlgn="auto">
              <a:spcBef>
                <a:spcPts val="0"/>
              </a:spcBef>
              <a:spcAft>
                <a:spcPts val="0"/>
              </a:spcAft>
              <a:defRPr/>
            </a:pPr>
            <a:r>
              <a:rPr lang="en-US" sz="2000" dirty="0">
                <a:latin typeface="Arial" pitchFamily="34" charset="0"/>
                <a:cs typeface="Arial" pitchFamily="34" charset="0"/>
              </a:rPr>
              <a:t>Nurses bring important viewpoint </a:t>
            </a:r>
            <a:br>
              <a:rPr lang="en-US" sz="2000" dirty="0">
                <a:latin typeface="Arial" pitchFamily="34" charset="0"/>
                <a:cs typeface="Arial" pitchFamily="34" charset="0"/>
              </a:rPr>
            </a:br>
            <a:r>
              <a:rPr lang="en-US" sz="2000" dirty="0">
                <a:latin typeface="Arial" pitchFamily="34" charset="0"/>
                <a:cs typeface="Arial" pitchFamily="34" charset="0"/>
              </a:rPr>
              <a:t>to management and policy discussions</a:t>
            </a:r>
          </a:p>
          <a:p>
            <a:pPr algn="ctr" fontAlgn="auto">
              <a:spcBef>
                <a:spcPts val="0"/>
              </a:spcBef>
              <a:spcAft>
                <a:spcPts val="0"/>
              </a:spcAft>
              <a:defRPr/>
            </a:pPr>
            <a:endParaRPr lang="en-US"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Picture 4" descr="Group_at board table.jpg"/>
          <p:cNvPicPr>
            <a:picLocks noChangeAspect="1"/>
          </p:cNvPicPr>
          <p:nvPr/>
        </p:nvPicPr>
        <p:blipFill>
          <a:blip r:embed="rId3" cstate="print"/>
          <a:stretch>
            <a:fillRect/>
          </a:stretch>
        </p:blipFill>
        <p:spPr>
          <a:xfrm>
            <a:off x="457200" y="2339975"/>
            <a:ext cx="3155950" cy="2724150"/>
          </a:xfrm>
          <a:prstGeom prst="rect">
            <a:avLst/>
          </a:prstGeom>
          <a:solidFill>
            <a:srgbClr val="000000">
              <a:shade val="95000"/>
            </a:srgbClr>
          </a:solidFill>
          <a:ln w="57150" cap="sq">
            <a:no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575469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3"/>
          <a:stretch>
            <a:fillRect/>
          </a:stretch>
        </p:blipFill>
        <p:spPr>
          <a:xfrm>
            <a:off x="2954434" y="1825843"/>
            <a:ext cx="2015884" cy="3041001"/>
          </a:xfrm>
          <a:ln w="0">
            <a:solidFill>
              <a:schemeClr val="tx1"/>
            </a:solidFill>
          </a:ln>
          <a:effectLst>
            <a:outerShdw blurRad="50800" dist="431800" sx="111000" sy="111000" algn="ctr" rotWithShape="0">
              <a:schemeClr val="bg2">
                <a:lumMod val="50000"/>
                <a:alpha val="45000"/>
              </a:schemeClr>
            </a:outerShdw>
          </a:effectLst>
        </p:spPr>
      </p:pic>
      <p:sp>
        <p:nvSpPr>
          <p:cNvPr id="2" name="Title 1"/>
          <p:cNvSpPr>
            <a:spLocks noGrp="1"/>
          </p:cNvSpPr>
          <p:nvPr>
            <p:ph type="title"/>
          </p:nvPr>
        </p:nvSpPr>
        <p:spPr>
          <a:xfrm>
            <a:off x="457200" y="152400"/>
            <a:ext cx="8382000" cy="990600"/>
          </a:xfrm>
        </p:spPr>
        <p:txBody>
          <a:bodyPr/>
          <a:lstStyle/>
          <a:p>
            <a:pPr eaLnBrk="1" fontAlgn="auto" hangingPunct="1">
              <a:spcAft>
                <a:spcPts val="0"/>
              </a:spcAft>
              <a:defRPr/>
            </a:pPr>
            <a:r>
              <a:rPr lang="en-US" sz="3200" dirty="0" smtClean="0">
                <a:effectLst>
                  <a:outerShdw blurRad="38100" dist="38100" dir="2700000" algn="tl">
                    <a:srgbClr val="000000">
                      <a:alpha val="43137"/>
                    </a:srgbClr>
                  </a:outerShdw>
                </a:effectLst>
                <a:latin typeface="+mn-lt"/>
              </a:rPr>
              <a:t/>
            </a:r>
            <a:br>
              <a:rPr lang="en-US" sz="3200" dirty="0" smtClean="0">
                <a:effectLst>
                  <a:outerShdw blurRad="38100" dist="38100" dir="2700000" algn="tl">
                    <a:srgbClr val="000000">
                      <a:alpha val="43137"/>
                    </a:srgbClr>
                  </a:outerShdw>
                </a:effectLst>
                <a:latin typeface="+mn-lt"/>
              </a:rPr>
            </a:br>
            <a:r>
              <a:rPr lang="en-US" sz="3200" dirty="0" smtClean="0">
                <a:effectLst>
                  <a:outerShdw blurRad="38100" dist="38100" dir="2700000" algn="tl">
                    <a:srgbClr val="000000">
                      <a:alpha val="43137"/>
                    </a:srgbClr>
                  </a:outerShdw>
                </a:effectLst>
                <a:latin typeface="+mn-lt"/>
              </a:rPr>
              <a:t>Changing Image and Roles of the Nurse</a:t>
            </a:r>
            <a:endParaRPr lang="en-US" sz="3200" dirty="0">
              <a:effectLst>
                <a:outerShdw blurRad="38100" dist="38100" dir="2700000" algn="tl">
                  <a:srgbClr val="000000">
                    <a:alpha val="43137"/>
                  </a:srgbClr>
                </a:outerShdw>
              </a:effectLst>
              <a:latin typeface="+mn-lt"/>
            </a:endParaRPr>
          </a:p>
        </p:txBody>
      </p:sp>
      <p:pic>
        <p:nvPicPr>
          <p:cNvPr id="1026" name="Picture 2" descr="Stock photos: Indian female doctor holding chart Royalty F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1676400" cy="2435796"/>
          </a:xfrm>
          <a:prstGeom prst="rect">
            <a:avLst/>
          </a:prstGeom>
          <a:noFill/>
          <a:ln w="9525">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28" name="Picture 4" descr="Stock photos: Indian female doctor writing on chart Royalty F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76400"/>
            <a:ext cx="1757363" cy="2060358"/>
          </a:xfrm>
          <a:prstGeom prst="rect">
            <a:avLst/>
          </a:prstGeom>
          <a:noFill/>
          <a:ln w="952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descr="Stock photos: Asian female doctor smiling with coworkers in back Royalty F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9" y="5105400"/>
            <a:ext cx="2192435" cy="1457326"/>
          </a:xfrm>
          <a:prstGeom prst="rect">
            <a:avLst/>
          </a:prstGeom>
          <a:noFill/>
          <a:ln w="9525">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36" name="Picture 12" descr="Portrait of a male doctor smiling Photo (b03754)">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4381424"/>
            <a:ext cx="1828800" cy="2448001"/>
          </a:xfrm>
          <a:prstGeom prst="rect">
            <a:avLst/>
          </a:prstGeom>
          <a:no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420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latin typeface="+mj-lt"/>
              </a:rPr>
              <a:t>Institute of Medicine Report</a:t>
            </a:r>
            <a:endParaRPr lang="en-US" sz="3200" dirty="0">
              <a:latin typeface="+mj-lt"/>
            </a:endParaRPr>
          </a:p>
        </p:txBody>
      </p:sp>
      <p:sp>
        <p:nvSpPr>
          <p:cNvPr id="23554" name="Content Placeholder 2"/>
          <p:cNvSpPr>
            <a:spLocks noGrp="1"/>
          </p:cNvSpPr>
          <p:nvPr>
            <p:ph idx="1"/>
          </p:nvPr>
        </p:nvSpPr>
        <p:spPr bwMode="auto">
          <a:xfrm>
            <a:off x="4787900" y="1595438"/>
            <a:ext cx="4203700" cy="2451100"/>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Arial" charset="0"/>
              <a:buNone/>
            </a:pPr>
            <a:r>
              <a:rPr lang="en-US" dirty="0" smtClean="0">
                <a:ln>
                  <a:noFill/>
                </a:ln>
                <a:latin typeface="+mn-lt"/>
                <a:cs typeface="Arial" charset="0"/>
              </a:rPr>
              <a:t>High-quality, patient-centered health care for all will require a transformation of the health care delivery system</a:t>
            </a:r>
          </a:p>
          <a:p>
            <a:pPr marL="0" indent="0">
              <a:buFont typeface="Arial" charset="0"/>
              <a:buNone/>
            </a:pPr>
            <a:endParaRPr lang="en-US" sz="2400" dirty="0" smtClean="0">
              <a:ln>
                <a:noFill/>
              </a:ln>
              <a:latin typeface="HelveticaNeue Condensed"/>
              <a:ea typeface="HelveticaNeue Condensed"/>
              <a:cs typeface="HelveticaNeue Condensed"/>
            </a:endParaRPr>
          </a:p>
        </p:txBody>
      </p:sp>
      <p:pic>
        <p:nvPicPr>
          <p:cNvPr id="4" name="Content Placeholder 5" descr="IOM_Report_04"/>
          <p:cNvPicPr>
            <a:picLocks noChangeAspect="1" noChangeArrowheads="1"/>
          </p:cNvPicPr>
          <p:nvPr/>
        </p:nvPicPr>
        <p:blipFill>
          <a:blip r:embed="rId3" cstate="print"/>
          <a:stretch>
            <a:fillRect/>
          </a:stretch>
        </p:blipFill>
        <p:spPr>
          <a:xfrm>
            <a:off x="457200" y="1676400"/>
            <a:ext cx="2984500" cy="4476750"/>
          </a:xfrm>
          <a:prstGeom prst="rect">
            <a:avLst/>
          </a:prstGeom>
          <a:effectLst>
            <a:outerShdw blurRad="292100" dist="139700" dir="2700000" algn="tl" rotWithShape="0">
              <a:srgbClr val="333333">
                <a:alpha val="65000"/>
              </a:srgbClr>
            </a:outerShdw>
          </a:effectLst>
        </p:spPr>
      </p:pic>
      <p:sp>
        <p:nvSpPr>
          <p:cNvPr id="5" name="Right Arrow 4"/>
          <p:cNvSpPr/>
          <p:nvPr/>
        </p:nvSpPr>
        <p:spPr>
          <a:xfrm>
            <a:off x="3924300" y="1751013"/>
            <a:ext cx="635000" cy="420687"/>
          </a:xfrm>
          <a:prstGeom prs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403725" y="5037138"/>
            <a:ext cx="4229100" cy="138499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800" dirty="0">
                <a:solidFill>
                  <a:srgbClr val="1A4664"/>
                </a:solidFill>
                <a:cs typeface="Arial" pitchFamily="34" charset="0"/>
              </a:rPr>
              <a:t>One of the most-viewed online reports in IOM history</a:t>
            </a:r>
          </a:p>
        </p:txBody>
      </p:sp>
      <p:sp>
        <p:nvSpPr>
          <p:cNvPr id="9" name="Rectangle 8"/>
          <p:cNvSpPr/>
          <p:nvPr/>
        </p:nvSpPr>
        <p:spPr>
          <a:xfrm>
            <a:off x="4403725" y="4157663"/>
            <a:ext cx="4229100" cy="52322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800" i="1" dirty="0">
                <a:solidFill>
                  <a:srgbClr val="1A4664"/>
                </a:solidFill>
                <a:cs typeface="Arial" pitchFamily="34" charset="0"/>
              </a:rPr>
              <a:t>AJN</a:t>
            </a:r>
            <a:r>
              <a:rPr lang="en-US" sz="2800" dirty="0">
                <a:solidFill>
                  <a:srgbClr val="1A4664"/>
                </a:solidFill>
                <a:cs typeface="Arial" pitchFamily="34" charset="0"/>
              </a:rPr>
              <a:t> Book of the Year Award</a:t>
            </a:r>
          </a:p>
        </p:txBody>
      </p:sp>
    </p:spTree>
    <p:extLst>
      <p:ext uri="{BB962C8B-B14F-4D97-AF65-F5344CB8AC3E}">
        <p14:creationId xmlns:p14="http://schemas.microsoft.com/office/powerpoint/2010/main" val="3208565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899"/>
            <a:ext cx="6318738" cy="824524"/>
          </a:xfrm>
        </p:spPr>
        <p:txBody>
          <a:bodyPr/>
          <a:lstStyle/>
          <a:p>
            <a:r>
              <a:rPr lang="en-US" sz="3200" dirty="0" smtClean="0">
                <a:latin typeface="Calibri" pitchFamily="34" charset="0"/>
              </a:rPr>
              <a:t>Transforming Nursing Leadership</a:t>
            </a:r>
            <a:endParaRPr lang="en-US" sz="3200" dirty="0">
              <a:latin typeface="Calibri" pitchFamily="34" charset="0"/>
            </a:endParaRPr>
          </a:p>
        </p:txBody>
      </p:sp>
      <p:sp>
        <p:nvSpPr>
          <p:cNvPr id="3" name="Content Placeholder 2"/>
          <p:cNvSpPr>
            <a:spLocks noGrp="1"/>
          </p:cNvSpPr>
          <p:nvPr>
            <p:ph idx="1"/>
          </p:nvPr>
        </p:nvSpPr>
        <p:spPr/>
        <p:txBody>
          <a:bodyPr/>
          <a:lstStyle/>
          <a:p>
            <a:r>
              <a:rPr lang="en-US" dirty="0">
                <a:latin typeface="Calibri" pitchFamily="34" charset="0"/>
              </a:rPr>
              <a:t>Nurses must build leadership skills</a:t>
            </a:r>
          </a:p>
          <a:p>
            <a:r>
              <a:rPr lang="en-US" dirty="0">
                <a:latin typeface="Calibri" pitchFamily="34" charset="0"/>
              </a:rPr>
              <a:t>Nurses need better understanding of systems leadership and quality sciences</a:t>
            </a:r>
          </a:p>
          <a:p>
            <a:r>
              <a:rPr lang="en-US" dirty="0" smtClean="0">
                <a:latin typeface="Calibri" pitchFamily="34" charset="0"/>
              </a:rPr>
              <a:t>Identification of the unique contributions nurses make to health care committees or boards</a:t>
            </a:r>
          </a:p>
          <a:p>
            <a:r>
              <a:rPr lang="en-US" dirty="0" smtClean="0">
                <a:latin typeface="Calibri" pitchFamily="34" charset="0"/>
              </a:rPr>
              <a:t>Identification of the skills and knowledge critical to leaders of/in healthcare organizations (ACOs, healthcare homes, clinics, acute care)</a:t>
            </a:r>
          </a:p>
          <a:p>
            <a:endParaRPr lang="en-US" dirty="0" smtClean="0">
              <a:latin typeface="Calibri" pitchFamily="34" charset="0"/>
            </a:endParaRPr>
          </a:p>
          <a:p>
            <a:endParaRPr lang="en-US" dirty="0">
              <a:latin typeface="+mn-lt"/>
            </a:endParaRPr>
          </a:p>
        </p:txBody>
      </p:sp>
      <p:pic>
        <p:nvPicPr>
          <p:cNvPr id="4" name="Content Placeholder 3" descr="TexasTeamlogo-shadow[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151" y="5504840"/>
            <a:ext cx="2617200" cy="124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129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1905000"/>
          </a:xfrm>
        </p:spPr>
        <p:txBody>
          <a:bodyPr/>
          <a:lstStyle/>
          <a:p>
            <a:r>
              <a:rPr lang="en-US" sz="3200" dirty="0" smtClean="0">
                <a:latin typeface="+mn-lt"/>
              </a:rPr>
              <a:t>Preparing and Enabling Nurses to </a:t>
            </a:r>
            <a:br>
              <a:rPr lang="en-US" sz="3200" dirty="0" smtClean="0">
                <a:latin typeface="+mn-lt"/>
              </a:rPr>
            </a:br>
            <a:r>
              <a:rPr lang="en-US" sz="3200" dirty="0" smtClean="0">
                <a:latin typeface="+mn-lt"/>
              </a:rPr>
              <a:t>Lead Change in Texas</a:t>
            </a:r>
          </a:p>
        </p:txBody>
      </p:sp>
      <p:sp>
        <p:nvSpPr>
          <p:cNvPr id="17411" name="Content Placeholder 2"/>
          <p:cNvSpPr>
            <a:spLocks noGrp="1"/>
          </p:cNvSpPr>
          <p:nvPr>
            <p:ph idx="1"/>
          </p:nvPr>
        </p:nvSpPr>
        <p:spPr>
          <a:xfrm>
            <a:off x="457200" y="1600200"/>
            <a:ext cx="8229600" cy="4999038"/>
          </a:xfrm>
        </p:spPr>
        <p:txBody>
          <a:bodyPr/>
          <a:lstStyle/>
          <a:p>
            <a:r>
              <a:rPr lang="en-US" dirty="0" smtClean="0">
                <a:latin typeface="+mn-lt"/>
              </a:rPr>
              <a:t>Nursing leadership – need younger and more diverse nurses to join us</a:t>
            </a:r>
          </a:p>
          <a:p>
            <a:r>
              <a:rPr lang="en-US" dirty="0" smtClean="0">
                <a:latin typeface="+mn-lt"/>
              </a:rPr>
              <a:t>Need others to join the Campaign – business, policy leaders, other health professionals, philanthropy</a:t>
            </a:r>
          </a:p>
          <a:p>
            <a:r>
              <a:rPr lang="en-US" dirty="0" smtClean="0">
                <a:latin typeface="+mn-lt"/>
              </a:rPr>
              <a:t>Ensure nurses are engage in health care reform decisions in Texas</a:t>
            </a:r>
          </a:p>
          <a:p>
            <a:r>
              <a:rPr lang="en-US" dirty="0" smtClean="0">
                <a:latin typeface="+mn-lt"/>
              </a:rPr>
              <a:t>Need more nurses in legislature and on boards</a:t>
            </a:r>
          </a:p>
          <a:p>
            <a:endParaRPr lang="en-US" dirty="0" smtClean="0"/>
          </a:p>
        </p:txBody>
      </p:sp>
      <p:pic>
        <p:nvPicPr>
          <p:cNvPr id="4" name="Picture 3" descr="Group_at board table.jpg"/>
          <p:cNvPicPr>
            <a:picLocks noChangeAspect="1"/>
          </p:cNvPicPr>
          <p:nvPr/>
        </p:nvPicPr>
        <p:blipFill>
          <a:blip r:embed="rId3" cstate="print"/>
          <a:stretch>
            <a:fillRect/>
          </a:stretch>
        </p:blipFill>
        <p:spPr>
          <a:xfrm>
            <a:off x="7086600" y="5064457"/>
            <a:ext cx="1831775" cy="1581150"/>
          </a:xfrm>
          <a:prstGeom prst="rect">
            <a:avLst/>
          </a:prstGeom>
          <a:solidFill>
            <a:srgbClr val="000000">
              <a:shade val="95000"/>
            </a:srgbClr>
          </a:solidFill>
          <a:ln w="57150" cap="sq">
            <a:no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722377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libri" pitchFamily="34" charset="0"/>
              </a:rPr>
              <a:t>Leadership at Every Level</a:t>
            </a:r>
            <a:endParaRPr lang="en-US" sz="3200" dirty="0">
              <a:latin typeface="Calibri" pitchFamily="34" charset="0"/>
            </a:endParaRPr>
          </a:p>
        </p:txBody>
      </p:sp>
      <p:sp>
        <p:nvSpPr>
          <p:cNvPr id="3" name="Content Placeholder 2"/>
          <p:cNvSpPr>
            <a:spLocks noGrp="1"/>
          </p:cNvSpPr>
          <p:nvPr>
            <p:ph idx="1"/>
          </p:nvPr>
        </p:nvSpPr>
        <p:spPr>
          <a:xfrm>
            <a:off x="457200" y="1600200"/>
            <a:ext cx="8305800" cy="4525963"/>
          </a:xfrm>
        </p:spPr>
        <p:txBody>
          <a:bodyPr/>
          <a:lstStyle/>
          <a:p>
            <a:r>
              <a:rPr lang="en-US" b="1" dirty="0" smtClean="0">
                <a:latin typeface="+mn-lt"/>
              </a:rPr>
              <a:t>Evidence: Transforming Care at the Bedside (TCAB)</a:t>
            </a:r>
          </a:p>
          <a:p>
            <a:pPr lvl="1"/>
            <a:r>
              <a:rPr lang="en-US" sz="2800" dirty="0" smtClean="0">
                <a:latin typeface="+mn-lt"/>
              </a:rPr>
              <a:t>Nurses create, test, and implement changes to improve patient care</a:t>
            </a:r>
          </a:p>
          <a:p>
            <a:pPr lvl="1"/>
            <a:endParaRPr lang="en-US" dirty="0">
              <a:latin typeface="+mn-lt"/>
            </a:endParaRPr>
          </a:p>
          <a:p>
            <a:r>
              <a:rPr lang="en-US" b="1" dirty="0" smtClean="0">
                <a:latin typeface="+mn-lt"/>
              </a:rPr>
              <a:t>Results</a:t>
            </a:r>
          </a:p>
          <a:p>
            <a:pPr lvl="1"/>
            <a:r>
              <a:rPr lang="en-US" sz="2800" dirty="0" smtClean="0">
                <a:latin typeface="+mn-lt"/>
              </a:rPr>
              <a:t>Falls with harm, “Code Blue” calls, 30-day             re-admissions declines</a:t>
            </a:r>
          </a:p>
          <a:p>
            <a:pPr lvl="1"/>
            <a:r>
              <a:rPr lang="en-US" sz="2800" dirty="0" smtClean="0">
                <a:latin typeface="+mn-lt"/>
              </a:rPr>
              <a:t>71% of unit nurses felt their ideas counted after TCAB; up 13%</a:t>
            </a:r>
            <a:endParaRPr lang="en-US" sz="2800" dirty="0">
              <a:latin typeface="+mn-lt"/>
            </a:endParaRPr>
          </a:p>
        </p:txBody>
      </p:sp>
    </p:spTree>
    <p:extLst>
      <p:ext uri="{BB962C8B-B14F-4D97-AF65-F5344CB8AC3E}">
        <p14:creationId xmlns:p14="http://schemas.microsoft.com/office/powerpoint/2010/main" val="10472176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1905000"/>
          </a:xfrm>
        </p:spPr>
        <p:txBody>
          <a:bodyPr/>
          <a:lstStyle/>
          <a:p>
            <a:r>
              <a:rPr lang="en-US" sz="3200" dirty="0" smtClean="0">
                <a:latin typeface="+mn-lt"/>
              </a:rPr>
              <a:t>Preparing and Enabling Nurses to </a:t>
            </a:r>
            <a:br>
              <a:rPr lang="en-US" sz="3200" dirty="0" smtClean="0">
                <a:latin typeface="+mn-lt"/>
              </a:rPr>
            </a:br>
            <a:r>
              <a:rPr lang="en-US" sz="3200" dirty="0" smtClean="0">
                <a:latin typeface="+mn-lt"/>
              </a:rPr>
              <a:t>Lead Change in Texas</a:t>
            </a:r>
          </a:p>
        </p:txBody>
      </p:sp>
      <p:sp>
        <p:nvSpPr>
          <p:cNvPr id="17411" name="Content Placeholder 2"/>
          <p:cNvSpPr>
            <a:spLocks noGrp="1"/>
          </p:cNvSpPr>
          <p:nvPr>
            <p:ph idx="1"/>
          </p:nvPr>
        </p:nvSpPr>
        <p:spPr>
          <a:xfrm>
            <a:off x="457200" y="1600200"/>
            <a:ext cx="8229600" cy="4999038"/>
          </a:xfrm>
        </p:spPr>
        <p:txBody>
          <a:bodyPr/>
          <a:lstStyle/>
          <a:p>
            <a:r>
              <a:rPr lang="en-US" dirty="0" smtClean="0">
                <a:latin typeface="+mn-lt"/>
              </a:rPr>
              <a:t>Nursing leadership – need younger and more diverse nurses to join us</a:t>
            </a:r>
          </a:p>
          <a:p>
            <a:r>
              <a:rPr lang="en-US" dirty="0" smtClean="0">
                <a:latin typeface="+mn-lt"/>
              </a:rPr>
              <a:t>Need others to join the Campaign – business, policy leaders, other health professionals, philanthropy</a:t>
            </a:r>
          </a:p>
          <a:p>
            <a:r>
              <a:rPr lang="en-US" dirty="0" smtClean="0">
                <a:latin typeface="+mn-lt"/>
              </a:rPr>
              <a:t>Ensure nurses are engage in health care reform decisions in Texas</a:t>
            </a:r>
          </a:p>
          <a:p>
            <a:r>
              <a:rPr lang="en-US" dirty="0" smtClean="0">
                <a:latin typeface="+mn-lt"/>
              </a:rPr>
              <a:t>Need more nurses in legislature and on boards</a:t>
            </a:r>
          </a:p>
          <a:p>
            <a:endParaRPr lang="en-US" dirty="0" smtClean="0"/>
          </a:p>
        </p:txBody>
      </p:sp>
      <p:pic>
        <p:nvPicPr>
          <p:cNvPr id="4" name="Picture 3" descr="Group_at board table.jpg"/>
          <p:cNvPicPr>
            <a:picLocks noChangeAspect="1"/>
          </p:cNvPicPr>
          <p:nvPr/>
        </p:nvPicPr>
        <p:blipFill>
          <a:blip r:embed="rId3" cstate="print"/>
          <a:stretch>
            <a:fillRect/>
          </a:stretch>
        </p:blipFill>
        <p:spPr>
          <a:xfrm>
            <a:off x="7086600" y="5064457"/>
            <a:ext cx="1831775" cy="1581150"/>
          </a:xfrm>
          <a:prstGeom prst="rect">
            <a:avLst/>
          </a:prstGeom>
          <a:solidFill>
            <a:srgbClr val="000000">
              <a:shade val="95000"/>
            </a:srgbClr>
          </a:solidFill>
          <a:ln w="57150" cap="sq">
            <a:no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6301057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libri" pitchFamily="34" charset="0"/>
                <a:cs typeface="Calibri" pitchFamily="34" charset="0"/>
              </a:rPr>
              <a:t>What You Can Do</a:t>
            </a:r>
            <a:endParaRPr lang="en-US" sz="3200" dirty="0">
              <a:latin typeface="Calibri" pitchFamily="34" charset="0"/>
              <a:cs typeface="Calibri" pitchFamily="34" charset="0"/>
            </a:endParaRPr>
          </a:p>
        </p:txBody>
      </p:sp>
      <p:grpSp>
        <p:nvGrpSpPr>
          <p:cNvPr id="9" name="Group 8"/>
          <p:cNvGrpSpPr/>
          <p:nvPr/>
        </p:nvGrpSpPr>
        <p:grpSpPr>
          <a:xfrm>
            <a:off x="6761990" y="2021674"/>
            <a:ext cx="2382010" cy="4078502"/>
            <a:chOff x="6637018" y="1664270"/>
            <a:chExt cx="2382010" cy="4078502"/>
          </a:xfrm>
        </p:grpSpPr>
        <p:pic>
          <p:nvPicPr>
            <p:cNvPr id="8" name="Picture 7" descr="78482504.jpg"/>
            <p:cNvPicPr>
              <a:picLocks noChangeAspect="1"/>
            </p:cNvPicPr>
            <p:nvPr/>
          </p:nvPicPr>
          <p:blipFill>
            <a:blip r:embed="rId3" cstate="screen">
              <a:alphaModFix amt="25000"/>
              <a:extLst>
                <a:ext uri="{28A0092B-C50C-407E-A947-70E740481C1C}">
                  <a14:useLocalDpi xmlns:a14="http://schemas.microsoft.com/office/drawing/2010/main"/>
                </a:ext>
              </a:extLst>
            </a:blip>
            <a:stretch>
              <a:fillRect/>
            </a:stretch>
          </p:blipFill>
          <p:spPr>
            <a:xfrm flipH="1">
              <a:off x="6637018" y="4288790"/>
              <a:ext cx="2183130" cy="1453982"/>
            </a:xfrm>
            <a:prstGeom prst="rect">
              <a:avLst/>
            </a:prstGeom>
            <a:ln>
              <a:noFill/>
            </a:ln>
            <a:effectLst>
              <a:softEdge rad="112500"/>
            </a:effectLst>
          </p:spPr>
        </p:pic>
        <p:pic>
          <p:nvPicPr>
            <p:cNvPr id="10" name="Picture 9" descr="10002800088.jpeg"/>
            <p:cNvPicPr>
              <a:picLocks noChangeAspect="1"/>
            </p:cNvPicPr>
            <p:nvPr/>
          </p:nvPicPr>
          <p:blipFill>
            <a:blip r:embed="rId4" cstate="screen">
              <a:alphaModFix amt="42000"/>
              <a:extLst>
                <a:ext uri="{28A0092B-C50C-407E-A947-70E740481C1C}">
                  <a14:useLocalDpi xmlns:a14="http://schemas.microsoft.com/office/drawing/2010/main"/>
                </a:ext>
              </a:extLst>
            </a:blip>
            <a:stretch>
              <a:fillRect/>
            </a:stretch>
          </p:blipFill>
          <p:spPr>
            <a:xfrm>
              <a:off x="7215554" y="1664270"/>
              <a:ext cx="1803474" cy="1202316"/>
            </a:xfrm>
            <a:prstGeom prst="rect">
              <a:avLst/>
            </a:prstGeom>
            <a:ln>
              <a:noFill/>
            </a:ln>
            <a:effectLst>
              <a:softEdge rad="112500"/>
            </a:effectLst>
          </p:spPr>
        </p:pic>
        <p:pic>
          <p:nvPicPr>
            <p:cNvPr id="11" name="Picture 10" descr="86529486.jpg"/>
            <p:cNvPicPr>
              <a:picLocks noChangeAspect="1"/>
            </p:cNvPicPr>
            <p:nvPr/>
          </p:nvPicPr>
          <p:blipFill>
            <a:blip r:embed="rId5" cstate="screen">
              <a:alphaModFix amt="37000"/>
              <a:extLst>
                <a:ext uri="{28A0092B-C50C-407E-A947-70E740481C1C}">
                  <a14:useLocalDpi xmlns:a14="http://schemas.microsoft.com/office/drawing/2010/main"/>
                </a:ext>
              </a:extLst>
            </a:blip>
            <a:stretch>
              <a:fillRect/>
            </a:stretch>
          </p:blipFill>
          <p:spPr>
            <a:xfrm>
              <a:off x="7537574" y="2557337"/>
              <a:ext cx="1282574" cy="1925763"/>
            </a:xfrm>
            <a:prstGeom prst="rect">
              <a:avLst/>
            </a:prstGeom>
            <a:ln>
              <a:noFill/>
            </a:ln>
            <a:effectLst>
              <a:softEdge rad="112500"/>
            </a:effectLst>
          </p:spPr>
        </p:pic>
      </p:grpSp>
      <p:sp>
        <p:nvSpPr>
          <p:cNvPr id="12" name="Rounded Rectangle 11"/>
          <p:cNvSpPr/>
          <p:nvPr/>
        </p:nvSpPr>
        <p:spPr>
          <a:xfrm>
            <a:off x="4273767" y="1632821"/>
            <a:ext cx="2971800" cy="1069848"/>
          </a:xfrm>
          <a:prstGeom prst="roundRect">
            <a:avLst/>
          </a:prstGeom>
          <a:solidFill>
            <a:srgbClr val="1A4664"/>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Mentor new nurses</a:t>
            </a:r>
            <a:endParaRPr lang="en-US"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4" name="Rounded Rectangle 13"/>
          <p:cNvSpPr/>
          <p:nvPr/>
        </p:nvSpPr>
        <p:spPr>
          <a:xfrm>
            <a:off x="840542" y="2971884"/>
            <a:ext cx="2971800" cy="1069848"/>
          </a:xfrm>
          <a:prstGeom prst="roundRect">
            <a:avLst/>
          </a:prstGeom>
          <a:solidFill>
            <a:schemeClr val="tx2">
              <a:lumMod val="7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Promote leadership</a:t>
            </a:r>
            <a:endParaRPr lang="en-US"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5" name="Rounded Rectangle 14"/>
          <p:cNvSpPr/>
          <p:nvPr/>
        </p:nvSpPr>
        <p:spPr>
          <a:xfrm>
            <a:off x="848161" y="4353970"/>
            <a:ext cx="2971801" cy="1071142"/>
          </a:xfrm>
          <a:prstGeom prst="roundRect">
            <a:avLst/>
          </a:prstGeom>
          <a:solidFill>
            <a:schemeClr val="accent1">
              <a:lumMod val="7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Make sure nurses are on committees</a:t>
            </a:r>
            <a:endParaRPr lang="en-US"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6" name="Rounded Rectangle 15"/>
          <p:cNvSpPr/>
          <p:nvPr/>
        </p:nvSpPr>
        <p:spPr>
          <a:xfrm>
            <a:off x="4309326" y="3013390"/>
            <a:ext cx="2971800" cy="1069848"/>
          </a:xfrm>
          <a:prstGeom prst="roundRect">
            <a:avLst/>
          </a:prstGeom>
          <a:solidFill>
            <a:schemeClr val="accent1">
              <a:lumMod val="7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Encourage lifelong learning</a:t>
            </a:r>
            <a:endParaRPr lang="en-US"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7" name="Rounded Rectangle 16"/>
          <p:cNvSpPr/>
          <p:nvPr/>
        </p:nvSpPr>
        <p:spPr>
          <a:xfrm>
            <a:off x="878642" y="1632821"/>
            <a:ext cx="2971800" cy="1069848"/>
          </a:xfrm>
          <a:prstGeom prst="roundRect">
            <a:avLst/>
          </a:prstGeom>
          <a:solidFill>
            <a:schemeClr val="accent5">
              <a:lumMod val="7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Incorporate recommendations into your strategic plans</a:t>
            </a:r>
            <a:endParaRPr lang="en-US"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9" name="Rounded Rectangle 18"/>
          <p:cNvSpPr/>
          <p:nvPr/>
        </p:nvSpPr>
        <p:spPr>
          <a:xfrm>
            <a:off x="4311019" y="4376006"/>
            <a:ext cx="2971800" cy="1069848"/>
          </a:xfrm>
          <a:prstGeom prst="roundRect">
            <a:avLst/>
          </a:prstGeom>
          <a:solidFill>
            <a:schemeClr val="accent5">
              <a:lumMod val="7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Keep good data on all nurse-led innovations</a:t>
            </a:r>
            <a:endParaRPr lang="en-US"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p14="http://schemas.microsoft.com/office/powerpoint/2010/main" val="22588668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libri" pitchFamily="34" charset="0"/>
                <a:cs typeface="Calibri" pitchFamily="34" charset="0"/>
              </a:rPr>
              <a:t>What You Can Do</a:t>
            </a:r>
            <a:endParaRPr lang="en-US" sz="3200" dirty="0">
              <a:latin typeface="Calibri" pitchFamily="34" charset="0"/>
              <a:cs typeface="Calibri" pitchFamily="34" charset="0"/>
            </a:endParaRPr>
          </a:p>
        </p:txBody>
      </p:sp>
      <p:pic>
        <p:nvPicPr>
          <p:cNvPr id="4" name="Picture 2" descr="L:\Client Finals\RWJF - Initiative on the Future of Nursing\IFN Implementation NEW\New Website\photos\Center to Champion Nursing in America\1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930469"/>
            <a:ext cx="2781300" cy="278130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4150162" y="3896994"/>
            <a:ext cx="4511238" cy="873125"/>
          </a:xfrm>
          <a:prstGeom prst="roundRect">
            <a:avLst/>
          </a:prstGeom>
          <a:solidFill>
            <a:srgbClr val="007380"/>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r>
              <a:rPr lang="en-US" dirty="0" smtClean="0">
                <a:latin typeface="Arial" pitchFamily="34" charset="0"/>
                <a:cs typeface="Arial" pitchFamily="34" charset="0"/>
              </a:rPr>
              <a:t>Develop plans for how you can assist your staff to achieve academic progression</a:t>
            </a:r>
            <a:endParaRPr lang="en-US" dirty="0">
              <a:latin typeface="Arial" pitchFamily="34" charset="0"/>
              <a:cs typeface="Arial" pitchFamily="34" charset="0"/>
            </a:endParaRPr>
          </a:p>
        </p:txBody>
      </p:sp>
      <p:sp>
        <p:nvSpPr>
          <p:cNvPr id="6" name="Rounded Rectangle 5"/>
          <p:cNvSpPr/>
          <p:nvPr/>
        </p:nvSpPr>
        <p:spPr>
          <a:xfrm>
            <a:off x="4150162" y="2890589"/>
            <a:ext cx="4511238" cy="723900"/>
          </a:xfrm>
          <a:prstGeom prst="roundRect">
            <a:avLst/>
          </a:prstGeom>
          <a:solidFill>
            <a:srgbClr val="338BB3"/>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smtClean="0">
              <a:latin typeface="HelveticaNeue Condensed"/>
              <a:cs typeface="HelveticaNeue Condensed"/>
            </a:endParaRPr>
          </a:p>
          <a:p>
            <a:pPr algn="ctr"/>
            <a:r>
              <a:rPr lang="en-US" dirty="0" smtClean="0">
                <a:latin typeface="Arial" pitchFamily="34" charset="0"/>
                <a:cs typeface="Arial" pitchFamily="34" charset="0"/>
              </a:rPr>
              <a:t>Require new hires to have BSN or to get one within five years</a:t>
            </a:r>
            <a:endParaRPr lang="en-US" dirty="0">
              <a:latin typeface="Arial" pitchFamily="34" charset="0"/>
              <a:cs typeface="Arial" pitchFamily="34" charset="0"/>
            </a:endParaRPr>
          </a:p>
          <a:p>
            <a:pPr algn="ctr"/>
            <a:endParaRPr lang="en-US"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7" name="Rounded Rectangle 6"/>
          <p:cNvSpPr/>
          <p:nvPr/>
        </p:nvSpPr>
        <p:spPr>
          <a:xfrm>
            <a:off x="4150162" y="1930469"/>
            <a:ext cx="4511238" cy="723900"/>
          </a:xfrm>
          <a:prstGeom prst="roundRect">
            <a:avLst/>
          </a:prstGeom>
          <a:solidFill>
            <a:schemeClr val="tx2">
              <a:lumMod val="7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smtClean="0">
              <a:latin typeface="HelveticaNeue Condensed"/>
              <a:cs typeface="HelveticaNeue Condensed"/>
            </a:endParaRPr>
          </a:p>
          <a:p>
            <a:pPr algn="ctr"/>
            <a:r>
              <a:rPr lang="en-US" dirty="0" smtClean="0">
                <a:latin typeface="Arial" pitchFamily="34" charset="0"/>
                <a:cs typeface="Arial" pitchFamily="34" charset="0"/>
              </a:rPr>
              <a:t>Translate IOM report for your staff; share main findings with executives</a:t>
            </a:r>
            <a:endParaRPr lang="en-US" dirty="0">
              <a:latin typeface="Arial" pitchFamily="34" charset="0"/>
              <a:cs typeface="Arial" pitchFamily="34" charset="0"/>
            </a:endParaRPr>
          </a:p>
          <a:p>
            <a:pPr algn="ctr"/>
            <a:endParaRPr lang="en-US"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p14="http://schemas.microsoft.com/office/powerpoint/2010/main" val="6397813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ffectLst/>
                <a:latin typeface="+mj-lt"/>
              </a:rPr>
              <a:t>Grassroots Ways </a:t>
            </a:r>
            <a:r>
              <a:rPr lang="en-US" sz="3200" dirty="0">
                <a:effectLst/>
                <a:latin typeface="+mj-lt"/>
              </a:rPr>
              <a:t>to Respond</a:t>
            </a:r>
          </a:p>
        </p:txBody>
      </p:sp>
      <p:sp>
        <p:nvSpPr>
          <p:cNvPr id="3" name="Content Placeholder 2"/>
          <p:cNvSpPr>
            <a:spLocks noGrp="1"/>
          </p:cNvSpPr>
          <p:nvPr>
            <p:ph idx="1"/>
          </p:nvPr>
        </p:nvSpPr>
        <p:spPr>
          <a:xfrm>
            <a:off x="457200" y="1336431"/>
            <a:ext cx="8229600" cy="4789733"/>
          </a:xfrm>
        </p:spPr>
        <p:txBody>
          <a:bodyPr/>
          <a:lstStyle/>
          <a:p>
            <a:pPr>
              <a:defRPr/>
            </a:pPr>
            <a:r>
              <a:rPr lang="en-US" dirty="0">
                <a:latin typeface="+mn-lt"/>
              </a:rPr>
              <a:t>Respond to articles from newspapers </a:t>
            </a:r>
            <a:r>
              <a:rPr lang="en-US" dirty="0" smtClean="0">
                <a:latin typeface="+mn-lt"/>
              </a:rPr>
              <a:t>or </a:t>
            </a:r>
            <a:r>
              <a:rPr lang="en-US" dirty="0">
                <a:latin typeface="+mn-lt"/>
              </a:rPr>
              <a:t>magazines</a:t>
            </a:r>
          </a:p>
          <a:p>
            <a:pPr>
              <a:defRPr/>
            </a:pPr>
            <a:r>
              <a:rPr lang="en-US" dirty="0">
                <a:latin typeface="+mn-lt"/>
              </a:rPr>
              <a:t>Write articles or opinions</a:t>
            </a:r>
          </a:p>
          <a:p>
            <a:pPr>
              <a:defRPr/>
            </a:pPr>
            <a:r>
              <a:rPr lang="en-US" dirty="0">
                <a:latin typeface="+mn-lt"/>
              </a:rPr>
              <a:t>Contact local </a:t>
            </a:r>
            <a:r>
              <a:rPr lang="en-US" dirty="0" smtClean="0">
                <a:latin typeface="+mn-lt"/>
              </a:rPr>
              <a:t>newspapers, magazines, media</a:t>
            </a:r>
            <a:endParaRPr lang="en-US" dirty="0">
              <a:latin typeface="+mn-lt"/>
            </a:endParaRPr>
          </a:p>
          <a:p>
            <a:pPr>
              <a:defRPr/>
            </a:pPr>
            <a:r>
              <a:rPr lang="en-US" dirty="0">
                <a:latin typeface="+mn-lt"/>
              </a:rPr>
              <a:t>Attend networking </a:t>
            </a:r>
            <a:r>
              <a:rPr lang="en-US" dirty="0" smtClean="0">
                <a:latin typeface="+mn-lt"/>
              </a:rPr>
              <a:t>opportunities (professional and public) </a:t>
            </a:r>
            <a:endParaRPr lang="en-US" dirty="0">
              <a:latin typeface="+mn-lt"/>
            </a:endParaRPr>
          </a:p>
          <a:p>
            <a:pPr>
              <a:defRPr/>
            </a:pPr>
            <a:r>
              <a:rPr lang="en-US" dirty="0">
                <a:latin typeface="+mn-lt"/>
              </a:rPr>
              <a:t>Contribute your time and visit your legislators </a:t>
            </a:r>
            <a:r>
              <a:rPr lang="en-US" dirty="0" smtClean="0">
                <a:latin typeface="+mn-lt"/>
              </a:rPr>
              <a:t>to discuss </a:t>
            </a:r>
            <a:r>
              <a:rPr lang="en-US" dirty="0">
                <a:latin typeface="+mn-lt"/>
              </a:rPr>
              <a:t>issues</a:t>
            </a:r>
          </a:p>
          <a:p>
            <a:pPr>
              <a:defRPr/>
            </a:pPr>
            <a:r>
              <a:rPr lang="en-US" dirty="0">
                <a:latin typeface="+mn-lt"/>
              </a:rPr>
              <a:t>Seek involvement </a:t>
            </a:r>
            <a:r>
              <a:rPr lang="en-US" dirty="0" smtClean="0">
                <a:latin typeface="+mn-lt"/>
              </a:rPr>
              <a:t>opportunities inside </a:t>
            </a:r>
          </a:p>
          <a:p>
            <a:pPr>
              <a:defRPr/>
            </a:pPr>
            <a:r>
              <a:rPr lang="en-US" dirty="0" smtClean="0">
                <a:latin typeface="+mn-lt"/>
              </a:rPr>
              <a:t>and outside of nursing</a:t>
            </a:r>
            <a:endParaRPr lang="en-US" dirty="0">
              <a:latin typeface="+mn-lt"/>
            </a:endParaRPr>
          </a:p>
          <a:p>
            <a:pPr>
              <a:defRPr/>
            </a:pPr>
            <a:r>
              <a:rPr lang="en-US" dirty="0">
                <a:latin typeface="+mn-lt"/>
              </a:rPr>
              <a:t>Contribute financially</a:t>
            </a:r>
          </a:p>
          <a:p>
            <a:pPr>
              <a:defRPr/>
            </a:pPr>
            <a:r>
              <a:rPr lang="en-US" sz="3200" b="1" dirty="0">
                <a:solidFill>
                  <a:schemeClr val="accent2">
                    <a:lumMod val="50000"/>
                  </a:schemeClr>
                </a:solidFill>
                <a:latin typeface="+mn-lt"/>
              </a:rPr>
              <a:t>GET INVOLVED</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1683" y="4395539"/>
            <a:ext cx="1730625" cy="1730625"/>
          </a:xfrm>
          <a:prstGeom prst="rect">
            <a:avLst/>
          </a:prstGeom>
          <a:noFill/>
          <a:ln>
            <a:noFill/>
          </a:ln>
          <a:effectLst>
            <a:outerShdw dist="35921" dir="2700000" algn="ctr" rotWithShape="0">
              <a:schemeClr val="bg2"/>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2311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fontAlgn="auto">
              <a:spcAft>
                <a:spcPts val="0"/>
              </a:spcAft>
              <a:defRPr/>
            </a:pPr>
            <a:r>
              <a:rPr lang="en-US" sz="3200" dirty="0" smtClean="0">
                <a:latin typeface="+mj-lt"/>
              </a:rPr>
              <a:t>Implementation: Your Role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2972387"/>
              </p:ext>
            </p:extLst>
          </p:nvPr>
        </p:nvGraphicFramePr>
        <p:xfrm>
          <a:off x="914400" y="1447800"/>
          <a:ext cx="6921500"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2707" name="Picture 4" descr="Texas Team New Logo July 2011.jpg"/>
          <p:cNvPicPr>
            <a:picLocks noChangeAspect="1"/>
          </p:cNvPicPr>
          <p:nvPr/>
        </p:nvPicPr>
        <p:blipFill>
          <a:blip r:embed="rId8" cstate="print"/>
          <a:srcRect/>
          <a:stretch>
            <a:fillRect/>
          </a:stretch>
        </p:blipFill>
        <p:spPr bwMode="auto">
          <a:xfrm>
            <a:off x="6599830" y="5803651"/>
            <a:ext cx="2514600" cy="103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i="1" dirty="0" smtClean="0">
                <a:latin typeface="+mj-lt"/>
              </a:rPr>
              <a:t>IFN - </a:t>
            </a:r>
            <a:r>
              <a:rPr lang="en-US" sz="3200" dirty="0" smtClean="0">
                <a:latin typeface="+mj-lt"/>
              </a:rPr>
              <a:t>Campaign Resources</a:t>
            </a:r>
            <a:endParaRPr lang="en-US" sz="3200" dirty="0">
              <a:latin typeface="+mj-lt"/>
            </a:endParaRPr>
          </a:p>
        </p:txBody>
      </p:sp>
      <p:grpSp>
        <p:nvGrpSpPr>
          <p:cNvPr id="74754" name="Group 3"/>
          <p:cNvGrpSpPr>
            <a:grpSpLocks/>
          </p:cNvGrpSpPr>
          <p:nvPr/>
        </p:nvGrpSpPr>
        <p:grpSpPr bwMode="auto">
          <a:xfrm>
            <a:off x="471488" y="1295400"/>
            <a:ext cx="8215312" cy="5101992"/>
            <a:chOff x="135610" y="170239"/>
            <a:chExt cx="2474646" cy="4185483"/>
          </a:xfrm>
        </p:grpSpPr>
        <p:sp>
          <p:nvSpPr>
            <p:cNvPr id="5" name="Rounded Rectangle 4"/>
            <p:cNvSpPr/>
            <p:nvPr/>
          </p:nvSpPr>
          <p:spPr>
            <a:xfrm>
              <a:off x="135610" y="170239"/>
              <a:ext cx="2474646" cy="4185483"/>
            </a:xfrm>
            <a:prstGeom prst="roundRect">
              <a:avLst>
                <a:gd name="adj" fmla="val 8387"/>
              </a:avLst>
            </a:prstGeom>
            <a:solidFill>
              <a:srgbClr val="0091B4"/>
            </a:solidFill>
            <a:ln>
              <a:noFill/>
            </a:ln>
            <a:effectLst>
              <a:outerShdw blurRad="50800" dist="38100" algn="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256593" y="545308"/>
              <a:ext cx="2232681" cy="368987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457200" fontAlgn="auto">
                <a:spcBef>
                  <a:spcPts val="0"/>
                </a:spcBef>
                <a:spcAft>
                  <a:spcPts val="0"/>
                </a:spcAft>
                <a:defRPr/>
              </a:pPr>
              <a:endParaRPr lang="en-US" sz="2400" dirty="0">
                <a:solidFill>
                  <a:prstClr val="white"/>
                </a:solidFill>
                <a:latin typeface="HelveticaNeue Condensed"/>
                <a:cs typeface="HelveticaNeue Condensed"/>
              </a:endParaRPr>
            </a:p>
            <a:p>
              <a:pPr algn="ctr" defTabSz="457200" fontAlgn="auto">
                <a:spcBef>
                  <a:spcPts val="0"/>
                </a:spcBef>
                <a:spcAft>
                  <a:spcPts val="0"/>
                </a:spcAft>
                <a:defRPr/>
              </a:pPr>
              <a:endParaRPr lang="en-US" sz="2400" dirty="0">
                <a:solidFill>
                  <a:prstClr val="white"/>
                </a:solidFill>
                <a:latin typeface="Arial" pitchFamily="34" charset="0"/>
                <a:cs typeface="Arial" pitchFamily="34" charset="0"/>
              </a:endParaRPr>
            </a:p>
            <a:p>
              <a:pPr algn="ctr" defTabSz="457200" fontAlgn="auto">
                <a:spcBef>
                  <a:spcPts val="0"/>
                </a:spcBef>
                <a:spcAft>
                  <a:spcPts val="0"/>
                </a:spcAft>
                <a:defRPr/>
              </a:pPr>
              <a:endParaRPr lang="en-US" sz="2400" dirty="0">
                <a:solidFill>
                  <a:prstClr val="white"/>
                </a:solidFill>
                <a:latin typeface="Arial" pitchFamily="34" charset="0"/>
                <a:cs typeface="Arial" pitchFamily="34" charset="0"/>
              </a:endParaRPr>
            </a:p>
            <a:p>
              <a:pPr algn="ctr" defTabSz="457200" fontAlgn="auto">
                <a:spcBef>
                  <a:spcPts val="0"/>
                </a:spcBef>
                <a:spcAft>
                  <a:spcPts val="0"/>
                </a:spcAft>
                <a:defRPr/>
              </a:pPr>
              <a:r>
                <a:rPr lang="en-US" sz="2400" b="1" dirty="0">
                  <a:solidFill>
                    <a:prstClr val="white"/>
                  </a:solidFill>
                  <a:latin typeface="Arial" pitchFamily="34" charset="0"/>
                  <a:cs typeface="Arial" pitchFamily="34" charset="0"/>
                </a:rPr>
                <a:t>Visit us on the Web</a:t>
              </a:r>
            </a:p>
            <a:p>
              <a:pPr algn="ctr" defTabSz="457200" fontAlgn="auto">
                <a:spcBef>
                  <a:spcPts val="0"/>
                </a:spcBef>
                <a:spcAft>
                  <a:spcPts val="0"/>
                </a:spcAft>
                <a:defRPr/>
              </a:pPr>
              <a:endParaRPr lang="en-US" sz="2400" dirty="0">
                <a:solidFill>
                  <a:prstClr val="white"/>
                </a:solidFill>
                <a:latin typeface="Arial" pitchFamily="34" charset="0"/>
                <a:cs typeface="Arial" pitchFamily="34" charset="0"/>
              </a:endParaRPr>
            </a:p>
            <a:p>
              <a:pPr fontAlgn="auto">
                <a:spcBef>
                  <a:spcPts val="0"/>
                </a:spcBef>
                <a:spcAft>
                  <a:spcPts val="0"/>
                </a:spcAft>
                <a:defRPr/>
              </a:pPr>
              <a:r>
                <a:rPr lang="en-US" sz="2400" u="sng" dirty="0">
                  <a:solidFill>
                    <a:schemeClr val="bg1"/>
                  </a:solidFill>
                </a:rPr>
                <a:t>http://www.dshs.state.tx.us/chs/cnws/texasteam/</a:t>
              </a:r>
            </a:p>
            <a:p>
              <a:pPr fontAlgn="auto">
                <a:spcBef>
                  <a:spcPts val="0"/>
                </a:spcBef>
                <a:spcAft>
                  <a:spcPts val="0"/>
                </a:spcAft>
                <a:defRPr/>
              </a:pPr>
              <a:endParaRPr lang="en-US" sz="2400" dirty="0">
                <a:solidFill>
                  <a:schemeClr val="bg1"/>
                </a:solidFill>
              </a:endParaRPr>
            </a:p>
            <a:p>
              <a:pPr algn="ctr" defTabSz="457200" fontAlgn="auto">
                <a:spcBef>
                  <a:spcPts val="0"/>
                </a:spcBef>
                <a:spcAft>
                  <a:spcPts val="0"/>
                </a:spcAft>
                <a:defRPr/>
              </a:pPr>
              <a:r>
                <a:rPr lang="en-US" sz="2400" u="sng" dirty="0">
                  <a:solidFill>
                    <a:schemeClr val="bg1"/>
                  </a:solidFill>
                </a:rPr>
                <a:t>http://www.texasnurses.org/displaycommon.cfm?an=1&amp;subarticlenbr=582</a:t>
              </a:r>
            </a:p>
            <a:p>
              <a:pPr algn="ctr" defTabSz="457200" fontAlgn="auto">
                <a:spcBef>
                  <a:spcPts val="0"/>
                </a:spcBef>
                <a:spcAft>
                  <a:spcPts val="0"/>
                </a:spcAft>
                <a:defRPr/>
              </a:pPr>
              <a:endParaRPr lang="en-US" sz="2400" dirty="0">
                <a:solidFill>
                  <a:schemeClr val="bg1"/>
                </a:solidFill>
                <a:latin typeface="Arial" pitchFamily="34" charset="0"/>
                <a:cs typeface="Arial" pitchFamily="34" charset="0"/>
              </a:endParaRPr>
            </a:p>
            <a:p>
              <a:pPr algn="ctr" defTabSz="457200" fontAlgn="auto">
                <a:spcBef>
                  <a:spcPts val="0"/>
                </a:spcBef>
                <a:spcAft>
                  <a:spcPts val="0"/>
                </a:spcAft>
                <a:defRPr/>
              </a:pPr>
              <a:r>
                <a:rPr lang="en-US" sz="2400" b="1" dirty="0">
                  <a:solidFill>
                    <a:prstClr val="white"/>
                  </a:solidFill>
                  <a:latin typeface="Arial" pitchFamily="34" charset="0"/>
                  <a:cs typeface="Arial" pitchFamily="34" charset="0"/>
                </a:rPr>
                <a:t>Join us on Facebook</a:t>
              </a:r>
            </a:p>
            <a:p>
              <a:pPr algn="ctr" defTabSz="457200" fontAlgn="auto">
                <a:spcBef>
                  <a:spcPts val="0"/>
                </a:spcBef>
                <a:spcAft>
                  <a:spcPts val="0"/>
                </a:spcAft>
                <a:defRPr/>
              </a:pPr>
              <a:endParaRPr lang="en-US" sz="2400" dirty="0">
                <a:solidFill>
                  <a:prstClr val="white"/>
                </a:solidFill>
                <a:latin typeface="Arial" pitchFamily="34" charset="0"/>
                <a:cs typeface="Arial" pitchFamily="34" charset="0"/>
              </a:endParaRPr>
            </a:p>
            <a:p>
              <a:pPr algn="ctr" defTabSz="457200" fontAlgn="auto">
                <a:spcBef>
                  <a:spcPts val="0"/>
                </a:spcBef>
                <a:spcAft>
                  <a:spcPts val="0"/>
                </a:spcAft>
                <a:defRPr/>
              </a:pPr>
              <a:r>
                <a:rPr lang="en-US" sz="2400" u="sng" dirty="0"/>
                <a:t>http://www.facebook.com/TxTeamNursing</a:t>
              </a:r>
            </a:p>
            <a:p>
              <a:pPr algn="ctr" defTabSz="457200" fontAlgn="auto">
                <a:spcBef>
                  <a:spcPts val="0"/>
                </a:spcBef>
                <a:spcAft>
                  <a:spcPts val="0"/>
                </a:spcAft>
                <a:defRPr/>
              </a:pPr>
              <a:endParaRPr lang="en-US" sz="2400" dirty="0">
                <a:solidFill>
                  <a:prstClr val="white"/>
                </a:solidFill>
                <a:latin typeface="Arial" pitchFamily="34" charset="0"/>
                <a:cs typeface="Arial" pitchFamily="34" charset="0"/>
              </a:endParaRPr>
            </a:p>
            <a:p>
              <a:pPr algn="ctr" defTabSz="457200" fontAlgn="auto">
                <a:spcBef>
                  <a:spcPts val="0"/>
                </a:spcBef>
                <a:spcAft>
                  <a:spcPts val="0"/>
                </a:spcAft>
                <a:defRPr/>
              </a:pPr>
              <a:endParaRPr lang="en-US" sz="2400" dirty="0">
                <a:solidFill>
                  <a:prstClr val="white"/>
                </a:solidFill>
                <a:latin typeface="Arial" pitchFamily="34" charset="0"/>
                <a:cs typeface="Arial" pitchFamily="34" charset="0"/>
              </a:endParaRPr>
            </a:p>
            <a:p>
              <a:pPr algn="ctr" defTabSz="457200" fontAlgn="auto">
                <a:spcBef>
                  <a:spcPts val="0"/>
                </a:spcBef>
                <a:spcAft>
                  <a:spcPts val="0"/>
                </a:spcAft>
                <a:defRPr/>
              </a:pPr>
              <a:endParaRPr lang="en-US" sz="2400" dirty="0">
                <a:solidFill>
                  <a:prstClr val="white"/>
                </a:solidFill>
                <a:latin typeface="Arial" pitchFamily="34" charset="0"/>
                <a:cs typeface="Arial" pitchFamily="34" charset="0"/>
              </a:endParaRPr>
            </a:p>
            <a:p>
              <a:pPr algn="ctr" defTabSz="457200" fontAlgn="auto">
                <a:lnSpc>
                  <a:spcPct val="140000"/>
                </a:lnSpc>
                <a:spcBef>
                  <a:spcPts val="0"/>
                </a:spcBef>
                <a:spcAft>
                  <a:spcPts val="0"/>
                </a:spcAft>
                <a:defRPr/>
              </a:pPr>
              <a:endParaRPr lang="en-US" sz="2400" dirty="0">
                <a:solidFill>
                  <a:prstClr val="white"/>
                </a:solidFill>
                <a:latin typeface="Arial" pitchFamily="34" charset="0"/>
                <a:cs typeface="Arial" pitchFamily="34" charset="0"/>
              </a:endParaRPr>
            </a:p>
            <a:p>
              <a:pPr algn="ctr" defTabSz="457200" fontAlgn="auto">
                <a:lnSpc>
                  <a:spcPct val="60000"/>
                </a:lnSpc>
                <a:spcBef>
                  <a:spcPts val="0"/>
                </a:spcBef>
                <a:spcAft>
                  <a:spcPts val="0"/>
                </a:spcAft>
                <a:defRPr/>
              </a:pPr>
              <a:endParaRPr lang="en-US" sz="2400" dirty="0">
                <a:solidFill>
                  <a:prstClr val="white"/>
                </a:solidFill>
                <a:latin typeface="Arial" pitchFamily="34" charset="0"/>
                <a:cs typeface="Arial" pitchFamily="34" charset="0"/>
              </a:endParaRPr>
            </a:p>
          </p:txBody>
        </p:sp>
      </p:grpSp>
      <p:pic>
        <p:nvPicPr>
          <p:cNvPr id="74755" name="Picture 7" descr="Texas Team New Logo July 2011.jpg"/>
          <p:cNvPicPr>
            <a:picLocks noChangeAspect="1"/>
          </p:cNvPicPr>
          <p:nvPr/>
        </p:nvPicPr>
        <p:blipFill>
          <a:blip r:embed="rId3" cstate="print"/>
          <a:srcRect/>
          <a:stretch>
            <a:fillRect/>
          </a:stretch>
        </p:blipFill>
        <p:spPr bwMode="auto">
          <a:xfrm>
            <a:off x="3359944" y="5784208"/>
            <a:ext cx="2438400" cy="10737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229662" cy="1224823"/>
          </a:xfrm>
        </p:spPr>
        <p:txBody>
          <a:bodyPr/>
          <a:lstStyle/>
          <a:p>
            <a:r>
              <a:rPr lang="en-US" sz="3200" dirty="0" smtClean="0">
                <a:latin typeface="Calibri" pitchFamily="34" charset="0"/>
                <a:cs typeface="Calibri" pitchFamily="34" charset="0"/>
              </a:rPr>
              <a:t>Gulf Coast </a:t>
            </a:r>
            <a:br>
              <a:rPr lang="en-US" sz="3200" dirty="0" smtClean="0">
                <a:latin typeface="Calibri" pitchFamily="34" charset="0"/>
                <a:cs typeface="Calibri" pitchFamily="34" charset="0"/>
              </a:rPr>
            </a:br>
            <a:r>
              <a:rPr lang="en-US" sz="3200" dirty="0" smtClean="0">
                <a:latin typeface="Calibri" pitchFamily="34" charset="0"/>
                <a:cs typeface="Calibri" pitchFamily="34" charset="0"/>
              </a:rPr>
              <a:t>Regional Leadership Team</a:t>
            </a:r>
            <a:endParaRPr lang="en-US" sz="3200"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3200" dirty="0" smtClean="0">
                <a:latin typeface="+mn-lt"/>
              </a:rPr>
              <a:t>For information on team activities in the region, to join the Coalition, or to find a speaker for your organization/institution contact:</a:t>
            </a:r>
          </a:p>
          <a:p>
            <a:pPr marL="457200" lvl="1" indent="0">
              <a:buNone/>
            </a:pPr>
            <a:r>
              <a:rPr lang="en-US" sz="2800" dirty="0" smtClean="0">
                <a:latin typeface="+mn-lt"/>
              </a:rPr>
              <a:t>Dr. Susan D. Ruppert</a:t>
            </a:r>
          </a:p>
          <a:p>
            <a:pPr marL="457200" lvl="1" indent="0">
              <a:buNone/>
            </a:pPr>
            <a:r>
              <a:rPr lang="en-US" sz="2800" dirty="0" smtClean="0">
                <a:latin typeface="+mn-lt"/>
                <a:hlinkClick r:id="rId3"/>
              </a:rPr>
              <a:t>Susan.D.Ruppert@uth.tmc.edu</a:t>
            </a:r>
            <a:endParaRPr lang="en-US" sz="2800" dirty="0" smtClean="0">
              <a:latin typeface="+mn-lt"/>
            </a:endParaRPr>
          </a:p>
          <a:p>
            <a:pPr lvl="1"/>
            <a:endParaRPr lang="en-US" sz="2800" dirty="0">
              <a:latin typeface="+mj-lt"/>
            </a:endParaRPr>
          </a:p>
        </p:txBody>
      </p:sp>
    </p:spTree>
    <p:extLst>
      <p:ext uri="{BB962C8B-B14F-4D97-AF65-F5344CB8AC3E}">
        <p14:creationId xmlns:p14="http://schemas.microsoft.com/office/powerpoint/2010/main" val="637262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latin typeface="+mj-lt"/>
              </a:rPr>
              <a:t>IOM Recommendations</a:t>
            </a:r>
            <a:endParaRPr lang="en-US" sz="32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1757651"/>
              </p:ext>
            </p:extLst>
          </p:nvPr>
        </p:nvGraphicFramePr>
        <p:xfrm>
          <a:off x="457200" y="1600200"/>
          <a:ext cx="8229600" cy="5125720"/>
        </p:xfrm>
        <a:graphic>
          <a:graphicData uri="http://schemas.openxmlformats.org/drawingml/2006/table">
            <a:tbl>
              <a:tblPr firstRow="1" bandRow="1">
                <a:tableStyleId>{5C22544A-7EE6-4342-B048-85BDC9FD1C3A}</a:tableStyleId>
              </a:tblPr>
              <a:tblGrid>
                <a:gridCol w="8229600"/>
              </a:tblGrid>
              <a:tr h="370840">
                <a:tc>
                  <a:txBody>
                    <a:bodyPr/>
                    <a:lstStyle/>
                    <a:p>
                      <a:endParaRPr lang="en-US" dirty="0"/>
                    </a:p>
                  </a:txBody>
                  <a:tcPr>
                    <a:cell3D prstMaterial="dkEdge">
                      <a:bevel/>
                      <a:lightRig rig="flood" dir="t"/>
                    </a:cell3D>
                  </a:tcPr>
                </a:tc>
              </a:tr>
              <a:tr h="370840">
                <a:tc>
                  <a:txBody>
                    <a:bodyPr/>
                    <a:lstStyle/>
                    <a:p>
                      <a:r>
                        <a:rPr lang="en-US" sz="2400" dirty="0" smtClean="0">
                          <a:latin typeface="+mn-lt"/>
                          <a:cs typeface="Arial" pitchFamily="34" charset="0"/>
                        </a:rPr>
                        <a:t>1) Remove scope-of-practice</a:t>
                      </a:r>
                      <a:r>
                        <a:rPr lang="en-US" sz="2400" baseline="0" dirty="0" smtClean="0">
                          <a:latin typeface="+mn-lt"/>
                          <a:cs typeface="Arial" pitchFamily="34" charset="0"/>
                        </a:rPr>
                        <a:t> barriers</a:t>
                      </a:r>
                      <a:endParaRPr lang="en-US" sz="2400" dirty="0">
                        <a:latin typeface="+mn-lt"/>
                        <a:cs typeface="Arial" pitchFamily="34" charset="0"/>
                      </a:endParaRPr>
                    </a:p>
                  </a:txBody>
                  <a:tcPr>
                    <a:cell3D prstMaterial="dkEdge">
                      <a:bevel/>
                      <a:lightRig rig="flood" dir="t"/>
                    </a:cell3D>
                  </a:tcPr>
                </a:tc>
              </a:tr>
              <a:tr h="370840">
                <a:tc>
                  <a:txBody>
                    <a:bodyPr/>
                    <a:lstStyle/>
                    <a:p>
                      <a:r>
                        <a:rPr lang="en-US" sz="2400" dirty="0" smtClean="0">
                          <a:latin typeface="+mn-lt"/>
                          <a:cs typeface="Arial" pitchFamily="34" charset="0"/>
                        </a:rPr>
                        <a:t>2) Expand</a:t>
                      </a:r>
                      <a:r>
                        <a:rPr lang="en-US" sz="2400" baseline="0" dirty="0" smtClean="0">
                          <a:latin typeface="+mn-lt"/>
                          <a:cs typeface="Arial" pitchFamily="34" charset="0"/>
                        </a:rPr>
                        <a:t> opportunities for nurses to lead and diffuse </a:t>
                      </a:r>
                    </a:p>
                    <a:p>
                      <a:r>
                        <a:rPr lang="en-US" sz="2400" baseline="0" dirty="0" smtClean="0">
                          <a:latin typeface="+mn-lt"/>
                          <a:cs typeface="Arial" pitchFamily="34" charset="0"/>
                        </a:rPr>
                        <a:t>     collaborative improvement efforts</a:t>
                      </a:r>
                      <a:endParaRPr lang="en-US" sz="2400" dirty="0">
                        <a:latin typeface="+mn-lt"/>
                        <a:cs typeface="Arial" pitchFamily="34" charset="0"/>
                      </a:endParaRPr>
                    </a:p>
                  </a:txBody>
                  <a:tcPr>
                    <a:cell3D prstMaterial="dkEdge">
                      <a:bevel/>
                      <a:lightRig rig="flood" dir="t"/>
                    </a:cell3D>
                  </a:tcPr>
                </a:tc>
              </a:tr>
              <a:tr h="370840">
                <a:tc>
                  <a:txBody>
                    <a:bodyPr/>
                    <a:lstStyle/>
                    <a:p>
                      <a:r>
                        <a:rPr lang="en-US" sz="2400" dirty="0" smtClean="0">
                          <a:latin typeface="+mn-lt"/>
                          <a:cs typeface="Arial" pitchFamily="34" charset="0"/>
                        </a:rPr>
                        <a:t>3) Implement nurse residency programs</a:t>
                      </a:r>
                      <a:endParaRPr lang="en-US" sz="2400" dirty="0">
                        <a:latin typeface="+mn-lt"/>
                        <a:cs typeface="Arial" pitchFamily="34" charset="0"/>
                      </a:endParaRPr>
                    </a:p>
                  </a:txBody>
                  <a:tcPr>
                    <a:cell3D prstMaterial="dkEdge">
                      <a:bevel/>
                      <a:lightRig rig="flood" dir="t"/>
                    </a:cell3D>
                  </a:tcPr>
                </a:tc>
              </a:tr>
              <a:tr h="370840">
                <a:tc>
                  <a:txBody>
                    <a:bodyPr/>
                    <a:lstStyle/>
                    <a:p>
                      <a:r>
                        <a:rPr lang="en-US" sz="2400" dirty="0" smtClean="0">
                          <a:latin typeface="+mn-lt"/>
                          <a:cs typeface="Arial" pitchFamily="34" charset="0"/>
                        </a:rPr>
                        <a:t>4) Increase the proportion</a:t>
                      </a:r>
                      <a:r>
                        <a:rPr lang="en-US" sz="2400" baseline="0" dirty="0" smtClean="0">
                          <a:latin typeface="+mn-lt"/>
                          <a:cs typeface="Arial" pitchFamily="34" charset="0"/>
                        </a:rPr>
                        <a:t> of nurses with a BSN degree to 80% </a:t>
                      </a:r>
                    </a:p>
                    <a:p>
                      <a:r>
                        <a:rPr lang="en-US" sz="2400" baseline="0" dirty="0" smtClean="0">
                          <a:latin typeface="+mn-lt"/>
                          <a:cs typeface="Arial" pitchFamily="34" charset="0"/>
                        </a:rPr>
                        <a:t>     by 2020</a:t>
                      </a:r>
                      <a:endParaRPr lang="en-US" sz="2400" dirty="0">
                        <a:latin typeface="+mn-lt"/>
                        <a:cs typeface="Arial" pitchFamily="34" charset="0"/>
                      </a:endParaRPr>
                    </a:p>
                  </a:txBody>
                  <a:tcPr>
                    <a:cell3D prstMaterial="dkEdge">
                      <a:bevel/>
                      <a:lightRig rig="flood" dir="t"/>
                    </a:cell3D>
                  </a:tcPr>
                </a:tc>
              </a:tr>
              <a:tr h="370840">
                <a:tc>
                  <a:txBody>
                    <a:bodyPr/>
                    <a:lstStyle/>
                    <a:p>
                      <a:r>
                        <a:rPr lang="en-US" sz="2400" dirty="0" smtClean="0">
                          <a:latin typeface="+mn-lt"/>
                          <a:cs typeface="Arial" pitchFamily="34" charset="0"/>
                        </a:rPr>
                        <a:t>5) Double the number of nurses with a doctorate</a:t>
                      </a:r>
                      <a:r>
                        <a:rPr lang="en-US" sz="2400" baseline="0" dirty="0" smtClean="0">
                          <a:latin typeface="+mn-lt"/>
                          <a:cs typeface="Arial" pitchFamily="34" charset="0"/>
                        </a:rPr>
                        <a:t>s by 2020</a:t>
                      </a:r>
                      <a:endParaRPr lang="en-US" sz="2400" dirty="0">
                        <a:latin typeface="+mn-lt"/>
                        <a:cs typeface="Arial" pitchFamily="34" charset="0"/>
                      </a:endParaRPr>
                    </a:p>
                  </a:txBody>
                  <a:tcPr>
                    <a:cell3D prstMaterial="dkEdge">
                      <a:bevel/>
                      <a:lightRig rig="flood" dir="t"/>
                    </a:cell3D>
                  </a:tcPr>
                </a:tc>
              </a:tr>
              <a:tr h="370840">
                <a:tc>
                  <a:txBody>
                    <a:bodyPr/>
                    <a:lstStyle/>
                    <a:p>
                      <a:r>
                        <a:rPr lang="en-US" sz="2400" dirty="0" smtClean="0">
                          <a:latin typeface="+mn-lt"/>
                          <a:cs typeface="Arial" pitchFamily="34" charset="0"/>
                        </a:rPr>
                        <a:t>6) Ensure that nurses engage in lifelong learning</a:t>
                      </a:r>
                      <a:endParaRPr lang="en-US" sz="2400" dirty="0">
                        <a:latin typeface="+mn-lt"/>
                        <a:cs typeface="Arial" pitchFamily="34" charset="0"/>
                      </a:endParaRPr>
                    </a:p>
                  </a:txBody>
                  <a:tcPr>
                    <a:cell3D prstMaterial="dkEdge">
                      <a:bevel/>
                      <a:lightRig rig="flood" dir="t"/>
                    </a:cell3D>
                  </a:tcPr>
                </a:tc>
              </a:tr>
              <a:tr h="370840">
                <a:tc>
                  <a:txBody>
                    <a:bodyPr/>
                    <a:lstStyle/>
                    <a:p>
                      <a:r>
                        <a:rPr lang="en-US" sz="2400" dirty="0" smtClean="0">
                          <a:latin typeface="+mn-lt"/>
                          <a:cs typeface="Arial" pitchFamily="34" charset="0"/>
                        </a:rPr>
                        <a:t>7) Prepare and enable nurses to lead change to advance health</a:t>
                      </a:r>
                      <a:endParaRPr lang="en-US" sz="2400" dirty="0">
                        <a:latin typeface="+mn-lt"/>
                        <a:cs typeface="Arial" pitchFamily="34" charset="0"/>
                      </a:endParaRPr>
                    </a:p>
                  </a:txBody>
                  <a:tcPr>
                    <a:cell3D prstMaterial="dkEdge">
                      <a:bevel/>
                      <a:lightRig rig="flood" dir="t"/>
                    </a:cell3D>
                  </a:tcPr>
                </a:tc>
              </a:tr>
              <a:tr h="370840">
                <a:tc>
                  <a:txBody>
                    <a:bodyPr/>
                    <a:lstStyle/>
                    <a:p>
                      <a:r>
                        <a:rPr lang="en-US" sz="2400" dirty="0" smtClean="0">
                          <a:latin typeface="+mn-lt"/>
                          <a:cs typeface="Arial" pitchFamily="34" charset="0"/>
                        </a:rPr>
                        <a:t>8) Build an infrastructure for the collection and analysis of </a:t>
                      </a:r>
                    </a:p>
                    <a:p>
                      <a:r>
                        <a:rPr lang="en-US" sz="2400" dirty="0" smtClean="0">
                          <a:latin typeface="+mn-lt"/>
                          <a:cs typeface="Arial" pitchFamily="34" charset="0"/>
                        </a:rPr>
                        <a:t>     interprofessional health care workforce data</a:t>
                      </a:r>
                      <a:endParaRPr lang="en-US" sz="2400" dirty="0">
                        <a:latin typeface="+mn-lt"/>
                        <a:cs typeface="Arial" pitchFamily="34" charset="0"/>
                      </a:endParaRPr>
                    </a:p>
                  </a:txBody>
                  <a:tcPr>
                    <a:cell3D prstMaterial="dkEdge">
                      <a:bevel/>
                      <a:lightRig rig="flood" dir="t"/>
                    </a:cell3D>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libri" pitchFamily="34" charset="0"/>
              </a:rPr>
              <a:t>Invest in the Journey</a:t>
            </a:r>
            <a:endParaRPr lang="en-US" sz="3200" dirty="0">
              <a:latin typeface="Calibri"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93323" y="1540710"/>
            <a:ext cx="3203011" cy="4784746"/>
          </a:xfrm>
          <a:prstGeom prst="rect">
            <a:avLst/>
          </a:prstGeom>
          <a:noFill/>
          <a:ln>
            <a:noFill/>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5" y="1594337"/>
            <a:ext cx="3452630" cy="4290647"/>
          </a:xfrm>
          <a:prstGeom prst="rect">
            <a:avLst/>
          </a:prstGeom>
          <a:noFill/>
          <a:ln>
            <a:noFill/>
          </a:ln>
          <a:effectLst/>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0202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a:extLst>
              <a:ext uri="{28A0092B-C50C-407E-A947-70E740481C1C}">
                <a14:useLocalDpi xmlns:a14="http://schemas.microsoft.com/office/drawing/2010/main" val="0"/>
              </a:ext>
            </a:extLst>
          </a:blip>
          <a:srcRect t="10378" b="10378"/>
          <a:stretch>
            <a:fillRect/>
          </a:stretch>
        </p:blipFill>
        <p:spPr bwMode="auto">
          <a:xfrm>
            <a:off x="1524000" y="762000"/>
            <a:ext cx="63119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715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459970"/>
              </p:ext>
            </p:extLst>
          </p:nvPr>
        </p:nvGraphicFramePr>
        <p:xfrm>
          <a:off x="304800" y="1295400"/>
          <a:ext cx="8534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341527331"/>
              </p:ext>
            </p:extLst>
          </p:nvPr>
        </p:nvGraphicFramePr>
        <p:xfrm>
          <a:off x="228600" y="457200"/>
          <a:ext cx="5891213" cy="6810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Left-Right Arrow 5"/>
          <p:cNvSpPr/>
          <p:nvPr/>
        </p:nvSpPr>
        <p:spPr>
          <a:xfrm>
            <a:off x="457200" y="6019800"/>
            <a:ext cx="8305800" cy="838200"/>
          </a:xfrm>
          <a:prstGeom prst="leftRightArrow">
            <a:avLst/>
          </a:prstGeom>
          <a:solidFill>
            <a:schemeClr val="accent6">
              <a:lumMod val="60000"/>
              <a:lumOff val="4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smtClean="0">
                <a:solidFill>
                  <a:srgbClr val="FF0000"/>
                </a:solidFill>
              </a:rPr>
              <a:t>Diversity</a:t>
            </a:r>
            <a:endParaRPr lang="en-US" sz="2400" dirty="0">
              <a:solidFill>
                <a:srgbClr val="FF0000"/>
              </a:solidFill>
            </a:endParaRPr>
          </a:p>
        </p:txBody>
      </p:sp>
      <p:sp>
        <p:nvSpPr>
          <p:cNvPr id="7" name="Left-Right Arrow 6"/>
          <p:cNvSpPr/>
          <p:nvPr/>
        </p:nvSpPr>
        <p:spPr>
          <a:xfrm>
            <a:off x="457200" y="5334000"/>
            <a:ext cx="8305800" cy="685800"/>
          </a:xfrm>
          <a:prstGeom prst="leftRightArrow">
            <a:avLst/>
          </a:prstGeom>
          <a:solidFill>
            <a:schemeClr val="accent6">
              <a:lumMod val="60000"/>
              <a:lumOff val="4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solidFill>
                  <a:srgbClr val="FF0000"/>
                </a:solidFill>
              </a:rPr>
              <a:t>Fostering Interprofessional Collaboration </a:t>
            </a:r>
          </a:p>
        </p:txBody>
      </p:sp>
    </p:spTree>
    <p:extLst>
      <p:ext uri="{BB962C8B-B14F-4D97-AF65-F5344CB8AC3E}">
        <p14:creationId xmlns:p14="http://schemas.microsoft.com/office/powerpoint/2010/main" val="3730266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228600"/>
            <a:ext cx="6705600" cy="1224823"/>
          </a:xfrm>
        </p:spPr>
        <p:txBody>
          <a:bodyPr/>
          <a:lstStyle/>
          <a:p>
            <a:r>
              <a:rPr lang="en-US" sz="3200" dirty="0" smtClean="0">
                <a:effectLst/>
                <a:latin typeface="+mj-lt"/>
              </a:rPr>
              <a:t>Convergence of Forces  in Texas: </a:t>
            </a:r>
            <a:br>
              <a:rPr lang="en-US" sz="3200" dirty="0" smtClean="0">
                <a:effectLst/>
                <a:latin typeface="+mj-lt"/>
              </a:rPr>
            </a:br>
            <a:r>
              <a:rPr lang="en-US" sz="3200" dirty="0" smtClean="0">
                <a:effectLst/>
                <a:latin typeface="+mj-lt"/>
              </a:rPr>
              <a:t>The Perfect Storm</a:t>
            </a:r>
          </a:p>
        </p:txBody>
      </p:sp>
      <p:sp>
        <p:nvSpPr>
          <p:cNvPr id="22531" name="Content Placeholder 2"/>
          <p:cNvSpPr>
            <a:spLocks noGrp="1"/>
          </p:cNvSpPr>
          <p:nvPr>
            <p:ph idx="1"/>
          </p:nvPr>
        </p:nvSpPr>
        <p:spPr>
          <a:xfrm>
            <a:off x="381000" y="1752600"/>
            <a:ext cx="8229600" cy="4541837"/>
          </a:xfrm>
        </p:spPr>
        <p:txBody>
          <a:bodyPr/>
          <a:lstStyle/>
          <a:p>
            <a:r>
              <a:rPr lang="en-US" dirty="0" smtClean="0">
                <a:solidFill>
                  <a:schemeClr val="tx2"/>
                </a:solidFill>
                <a:latin typeface="+mn-lt"/>
              </a:rPr>
              <a:t>Sagging economy – Texas faces billion $ deficit</a:t>
            </a:r>
          </a:p>
          <a:p>
            <a:r>
              <a:rPr lang="en-US" dirty="0" smtClean="0">
                <a:solidFill>
                  <a:schemeClr val="tx2"/>
                </a:solidFill>
                <a:latin typeface="+mn-lt"/>
              </a:rPr>
              <a:t>Surging and unsustainable cost of health care</a:t>
            </a:r>
          </a:p>
          <a:p>
            <a:r>
              <a:rPr lang="en-US" dirty="0" smtClean="0">
                <a:solidFill>
                  <a:schemeClr val="tx2"/>
                </a:solidFill>
                <a:latin typeface="+mn-lt"/>
              </a:rPr>
              <a:t>Escalating population growth and diversity</a:t>
            </a:r>
          </a:p>
          <a:p>
            <a:r>
              <a:rPr lang="en-US" dirty="0" smtClean="0">
                <a:solidFill>
                  <a:schemeClr val="tx2"/>
                </a:solidFill>
                <a:latin typeface="+mn-lt"/>
              </a:rPr>
              <a:t>Aging and uninsured population</a:t>
            </a:r>
          </a:p>
          <a:p>
            <a:pPr lvl="1"/>
            <a:r>
              <a:rPr lang="en-US" sz="2800" dirty="0" smtClean="0">
                <a:solidFill>
                  <a:schemeClr val="tx2"/>
                </a:solidFill>
                <a:latin typeface="+mn-lt"/>
              </a:rPr>
              <a:t>22% of residents will be 60+ by 2030 (7,498,859)</a:t>
            </a:r>
          </a:p>
          <a:p>
            <a:pPr marL="0" indent="0" fontAlgn="auto">
              <a:spcAft>
                <a:spcPts val="0"/>
              </a:spcAft>
              <a:buNone/>
              <a:defRPr/>
            </a:pPr>
            <a:r>
              <a:rPr lang="en-US" dirty="0" smtClean="0"/>
              <a:t>	</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190" y="4648200"/>
            <a:ext cx="245281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22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idx="1"/>
          </p:nvPr>
        </p:nvSpPr>
        <p:spPr>
          <a:xfrm>
            <a:off x="381000" y="1524000"/>
            <a:ext cx="8458200" cy="5029200"/>
          </a:xfrm>
        </p:spPr>
        <p:txBody>
          <a:bodyPr>
            <a:normAutofit lnSpcReduction="10000"/>
          </a:bodyPr>
          <a:lstStyle/>
          <a:p>
            <a:pPr marL="365760" indent="-256032" eaLnBrk="1" fontAlgn="auto" hangingPunct="1">
              <a:spcAft>
                <a:spcPts val="0"/>
              </a:spcAft>
              <a:buFont typeface="Wingdings 3"/>
              <a:buChar char=""/>
              <a:defRPr/>
            </a:pPr>
            <a:r>
              <a:rPr lang="en-US" sz="3200" b="1" u="sng" dirty="0" smtClean="0">
                <a:solidFill>
                  <a:srgbClr val="FF0000"/>
                </a:solidFill>
                <a:latin typeface="Calibri" pitchFamily="34" charset="0"/>
                <a:cs typeface="Calibri" pitchFamily="34" charset="0"/>
              </a:rPr>
              <a:t>Texas Ranks</a:t>
            </a:r>
            <a:r>
              <a:rPr lang="en-US" sz="3200" b="1" dirty="0" smtClean="0">
                <a:solidFill>
                  <a:srgbClr val="FF0000"/>
                </a:solidFill>
                <a:latin typeface="Calibri" pitchFamily="34" charset="0"/>
                <a:cs typeface="Calibri" pitchFamily="34" charset="0"/>
              </a:rPr>
              <a:t>:</a:t>
            </a:r>
          </a:p>
          <a:p>
            <a:pPr marL="621792" lvl="1" eaLnBrk="1" fontAlgn="auto" hangingPunct="1">
              <a:spcBef>
                <a:spcPts val="324"/>
              </a:spcBef>
              <a:spcAft>
                <a:spcPts val="0"/>
              </a:spcAft>
              <a:buFont typeface="Verdana"/>
              <a:buChar char="◦"/>
              <a:defRPr/>
            </a:pPr>
            <a:r>
              <a:rPr lang="en-US" sz="2800" dirty="0" smtClean="0">
                <a:latin typeface="Calibri" pitchFamily="34" charset="0"/>
                <a:cs typeface="Calibri" pitchFamily="34" charset="0"/>
              </a:rPr>
              <a:t>40</a:t>
            </a:r>
            <a:r>
              <a:rPr lang="en-US" sz="2800" baseline="30000" dirty="0" smtClean="0">
                <a:latin typeface="Calibri" pitchFamily="34" charset="0"/>
                <a:cs typeface="Calibri" pitchFamily="34" charset="0"/>
              </a:rPr>
              <a:t>th</a:t>
            </a:r>
            <a:r>
              <a:rPr lang="en-US" sz="2800" dirty="0" smtClean="0">
                <a:latin typeface="Calibri" pitchFamily="34" charset="0"/>
                <a:cs typeface="Calibri" pitchFamily="34" charset="0"/>
              </a:rPr>
              <a:t> in adults with diabetes</a:t>
            </a:r>
          </a:p>
          <a:p>
            <a:pPr marL="621792" lvl="1" eaLnBrk="1" fontAlgn="auto" hangingPunct="1">
              <a:spcBef>
                <a:spcPts val="324"/>
              </a:spcBef>
              <a:spcAft>
                <a:spcPts val="0"/>
              </a:spcAft>
              <a:buFont typeface="Verdana"/>
              <a:buChar char="◦"/>
              <a:defRPr/>
            </a:pPr>
            <a:r>
              <a:rPr lang="en-US" sz="2800" dirty="0" smtClean="0">
                <a:latin typeface="Calibri" pitchFamily="34" charset="0"/>
                <a:cs typeface="Calibri" pitchFamily="34" charset="0"/>
              </a:rPr>
              <a:t>44</a:t>
            </a:r>
            <a:r>
              <a:rPr lang="en-US" sz="2800" baseline="30000" dirty="0" smtClean="0">
                <a:latin typeface="Calibri" pitchFamily="34" charset="0"/>
                <a:cs typeface="Calibri" pitchFamily="34" charset="0"/>
              </a:rPr>
              <a:t>th</a:t>
            </a:r>
            <a:r>
              <a:rPr lang="en-US" sz="2800" dirty="0" smtClean="0">
                <a:latin typeface="Calibri" pitchFamily="34" charset="0"/>
                <a:cs typeface="Calibri" pitchFamily="34" charset="0"/>
              </a:rPr>
              <a:t> in health status (19% report fair/poor health)</a:t>
            </a:r>
          </a:p>
          <a:p>
            <a:pPr marL="621792" lvl="1" eaLnBrk="1" fontAlgn="auto" hangingPunct="1">
              <a:spcBef>
                <a:spcPts val="324"/>
              </a:spcBef>
              <a:spcAft>
                <a:spcPts val="0"/>
              </a:spcAft>
              <a:buFont typeface="Verdana"/>
              <a:buChar char="◦"/>
              <a:defRPr/>
            </a:pPr>
            <a:r>
              <a:rPr lang="en-US" sz="2800" dirty="0" smtClean="0">
                <a:latin typeface="Calibri" pitchFamily="34" charset="0"/>
                <a:cs typeface="Calibri" pitchFamily="34" charset="0"/>
              </a:rPr>
              <a:t>46</a:t>
            </a:r>
            <a:r>
              <a:rPr lang="en-US" sz="2800" baseline="30000" dirty="0" smtClean="0">
                <a:latin typeface="Calibri" pitchFamily="34" charset="0"/>
                <a:cs typeface="Calibri" pitchFamily="34" charset="0"/>
              </a:rPr>
              <a:t>th</a:t>
            </a:r>
            <a:r>
              <a:rPr lang="en-US" sz="2800" dirty="0" smtClean="0">
                <a:latin typeface="Calibri" pitchFamily="34" charset="0"/>
                <a:cs typeface="Calibri" pitchFamily="34" charset="0"/>
              </a:rPr>
              <a:t> in overall healthcare</a:t>
            </a:r>
          </a:p>
          <a:p>
            <a:pPr marL="621792" lvl="1" eaLnBrk="1" fontAlgn="auto" hangingPunct="1">
              <a:spcBef>
                <a:spcPts val="324"/>
              </a:spcBef>
              <a:spcAft>
                <a:spcPts val="0"/>
              </a:spcAft>
              <a:buFont typeface="Verdana"/>
              <a:buChar char="◦"/>
              <a:defRPr/>
            </a:pPr>
            <a:r>
              <a:rPr lang="en-US" sz="2800" dirty="0" smtClean="0">
                <a:latin typeface="Calibri" pitchFamily="34" charset="0"/>
                <a:cs typeface="Calibri" pitchFamily="34" charset="0"/>
              </a:rPr>
              <a:t>46</a:t>
            </a:r>
            <a:r>
              <a:rPr lang="en-US" sz="2800" baseline="30000" dirty="0" smtClean="0">
                <a:latin typeface="Calibri" pitchFamily="34" charset="0"/>
                <a:cs typeface="Calibri" pitchFamily="34" charset="0"/>
              </a:rPr>
              <a:t>th</a:t>
            </a:r>
            <a:r>
              <a:rPr lang="en-US" sz="2800" dirty="0" smtClean="0">
                <a:latin typeface="Calibri" pitchFamily="34" charset="0"/>
                <a:cs typeface="Calibri" pitchFamily="34" charset="0"/>
              </a:rPr>
              <a:t> in number of providers needed to meet needs of anticipated addition patients with coverage    under PPACA</a:t>
            </a:r>
          </a:p>
          <a:p>
            <a:pPr marL="621792" lvl="1" eaLnBrk="1" fontAlgn="auto" hangingPunct="1">
              <a:spcBef>
                <a:spcPts val="324"/>
              </a:spcBef>
              <a:spcAft>
                <a:spcPts val="0"/>
              </a:spcAft>
              <a:buFont typeface="Verdana"/>
              <a:buChar char="◦"/>
              <a:defRPr/>
            </a:pPr>
            <a:r>
              <a:rPr lang="en-US" sz="2800" dirty="0" smtClean="0">
                <a:latin typeface="Calibri" pitchFamily="34" charset="0"/>
                <a:cs typeface="Calibri" pitchFamily="34" charset="0"/>
              </a:rPr>
              <a:t>47</a:t>
            </a:r>
            <a:r>
              <a:rPr lang="en-US" sz="2800" baseline="30000" dirty="0" smtClean="0">
                <a:latin typeface="Calibri" pitchFamily="34" charset="0"/>
                <a:cs typeface="Calibri" pitchFamily="34" charset="0"/>
              </a:rPr>
              <a:t>th</a:t>
            </a:r>
            <a:r>
              <a:rPr lang="en-US" sz="2800" dirty="0" smtClean="0">
                <a:latin typeface="Calibri" pitchFamily="34" charset="0"/>
                <a:cs typeface="Calibri" pitchFamily="34" charset="0"/>
              </a:rPr>
              <a:t> in primary care physician supply ratio</a:t>
            </a:r>
          </a:p>
          <a:p>
            <a:pPr marL="621792" lvl="1" eaLnBrk="1" fontAlgn="auto" hangingPunct="1">
              <a:spcBef>
                <a:spcPts val="324"/>
              </a:spcBef>
              <a:spcAft>
                <a:spcPts val="0"/>
              </a:spcAft>
              <a:buFont typeface="Verdana"/>
              <a:buChar char="◦"/>
              <a:defRPr/>
            </a:pPr>
            <a:r>
              <a:rPr lang="en-US" sz="2800" dirty="0" smtClean="0">
                <a:latin typeface="Calibri" pitchFamily="34" charset="0"/>
                <a:cs typeface="Calibri" pitchFamily="34" charset="0"/>
              </a:rPr>
              <a:t>50</a:t>
            </a:r>
            <a:r>
              <a:rPr lang="en-US" sz="2800" baseline="30000" dirty="0" smtClean="0">
                <a:latin typeface="Calibri" pitchFamily="34" charset="0"/>
                <a:cs typeface="Calibri" pitchFamily="34" charset="0"/>
              </a:rPr>
              <a:t>th</a:t>
            </a:r>
            <a:r>
              <a:rPr lang="en-US" sz="2800" dirty="0" smtClean="0">
                <a:latin typeface="Calibri" pitchFamily="34" charset="0"/>
                <a:cs typeface="Calibri" pitchFamily="34" charset="0"/>
              </a:rPr>
              <a:t> in percent of residents without health insurance (24.4%- compared to 16.3% nationally)</a:t>
            </a:r>
          </a:p>
          <a:p>
            <a:pPr marL="621792" lvl="1" eaLnBrk="1" fontAlgn="auto" hangingPunct="1">
              <a:spcBef>
                <a:spcPts val="324"/>
              </a:spcBef>
              <a:spcAft>
                <a:spcPts val="0"/>
              </a:spcAft>
              <a:buFont typeface="Verdana"/>
              <a:buChar char="◦"/>
              <a:defRPr/>
            </a:pPr>
            <a:r>
              <a:rPr lang="en-US" sz="2800" dirty="0" smtClean="0">
                <a:latin typeface="Calibri" pitchFamily="34" charset="0"/>
                <a:cs typeface="Calibri" pitchFamily="34" charset="0"/>
              </a:rPr>
              <a:t>50</a:t>
            </a:r>
            <a:r>
              <a:rPr lang="en-US" sz="2800" baseline="30000" dirty="0" smtClean="0">
                <a:latin typeface="Calibri" pitchFamily="34" charset="0"/>
                <a:cs typeface="Calibri" pitchFamily="34" charset="0"/>
              </a:rPr>
              <a:t>th</a:t>
            </a:r>
            <a:r>
              <a:rPr lang="en-US" sz="2800" dirty="0" smtClean="0">
                <a:latin typeface="Calibri" pitchFamily="34" charset="0"/>
                <a:cs typeface="Calibri" pitchFamily="34" charset="0"/>
              </a:rPr>
              <a:t> in access to healthcare</a:t>
            </a:r>
          </a:p>
          <a:p>
            <a:pPr marL="621792" lvl="1" eaLnBrk="1" fontAlgn="auto" hangingPunct="1">
              <a:spcBef>
                <a:spcPts val="324"/>
              </a:spcBef>
              <a:spcAft>
                <a:spcPts val="0"/>
              </a:spcAft>
              <a:buFont typeface="Verdana"/>
              <a:buChar char="◦"/>
              <a:defRPr/>
            </a:pPr>
            <a:endParaRPr lang="en-US" sz="2800" dirty="0" smtClean="0">
              <a:latin typeface="Calibri" pitchFamily="34" charset="0"/>
              <a:cs typeface="Calibri" pitchFamily="34" charset="0"/>
            </a:endParaRPr>
          </a:p>
          <a:p>
            <a:pPr marL="621792" lvl="1" eaLnBrk="1" fontAlgn="auto" hangingPunct="1">
              <a:spcBef>
                <a:spcPts val="324"/>
              </a:spcBef>
              <a:spcAft>
                <a:spcPts val="0"/>
              </a:spcAft>
              <a:buFont typeface="Verdana"/>
              <a:buChar char="◦"/>
              <a:defRPr/>
            </a:pPr>
            <a:endParaRPr lang="en-US" sz="2400" dirty="0" smtClean="0"/>
          </a:p>
        </p:txBody>
      </p:sp>
      <p:sp>
        <p:nvSpPr>
          <p:cNvPr id="8196" name="Rectangle 4"/>
          <p:cNvSpPr>
            <a:spLocks noGrp="1" noChangeArrowheads="1"/>
          </p:cNvSpPr>
          <p:nvPr>
            <p:ph type="title"/>
          </p:nvPr>
        </p:nvSpPr>
        <p:spPr>
          <a:xfrm>
            <a:off x="609600" y="533400"/>
            <a:ext cx="8229600" cy="914400"/>
          </a:xfrm>
        </p:spPr>
        <p:txBody>
          <a:bodyPr>
            <a:noAutofit/>
          </a:bodyPr>
          <a:lstStyle/>
          <a:p>
            <a:pPr eaLnBrk="1" fontAlgn="auto" hangingPunct="1">
              <a:spcAft>
                <a:spcPts val="0"/>
              </a:spcAft>
              <a:defRPr/>
            </a:pPr>
            <a:r>
              <a:rPr lang="en-US" sz="3200" dirty="0" smtClean="0">
                <a:effectLst/>
                <a:latin typeface="Calibri" pitchFamily="34" charset="0"/>
                <a:cs typeface="Calibri" pitchFamily="34" charset="0"/>
              </a:rPr>
              <a:t>Texas Healthcare</a:t>
            </a:r>
            <a:r>
              <a:rPr lang="en-US" sz="4000" dirty="0" smtClean="0"/>
              <a:t/>
            </a:r>
            <a:br>
              <a:rPr lang="en-US" sz="4000" dirty="0" smtClean="0"/>
            </a:br>
            <a:endParaRPr lang="en-US" sz="4000" dirty="0" smtClean="0"/>
          </a:p>
        </p:txBody>
      </p:sp>
      <p:pic>
        <p:nvPicPr>
          <p:cNvPr id="10244" name="Picture 5" descr="http://www.google.com/images?q=tbn:yXY1_ahEanY_uM::faculty.utep.edu/Portals/1656/images/texas.jpg&amp;t=1&amp;h=94&amp;w=94&amp;usg=__0EEtCbPAMMVHeXaPukeqkgIhXH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025" y="55435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4270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2105</TotalTime>
  <Words>3882</Words>
  <Application>Microsoft Office PowerPoint</Application>
  <PresentationFormat>On-screen Show (4:3)</PresentationFormat>
  <Paragraphs>590</Paragraphs>
  <Slides>61</Slides>
  <Notes>60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1_Office Theme</vt:lpstr>
      <vt:lpstr>PowerPoint Presentation</vt:lpstr>
      <vt:lpstr>Health Care System Challenges</vt:lpstr>
      <vt:lpstr> RWJF’s Commitment to Improving Care</vt:lpstr>
      <vt:lpstr>Collaboration</vt:lpstr>
      <vt:lpstr>Institute of Medicine Report</vt:lpstr>
      <vt:lpstr>IOM Recommendations</vt:lpstr>
      <vt:lpstr>PowerPoint Presentation</vt:lpstr>
      <vt:lpstr>Convergence of Forces  in Texas:  The Perfect Storm</vt:lpstr>
      <vt:lpstr>Texas Healthcare </vt:lpstr>
      <vt:lpstr>Texas Healthcare</vt:lpstr>
      <vt:lpstr>PowerPoint Presentation</vt:lpstr>
      <vt:lpstr>PowerPoint Presentation</vt:lpstr>
      <vt:lpstr>Campaign for Action  State Involvement</vt:lpstr>
      <vt:lpstr>Our Commitment to Advance the Health of Texans through Nursing</vt:lpstr>
      <vt:lpstr>The Texas Mission </vt:lpstr>
      <vt:lpstr> Texas Team Lead Organizations</vt:lpstr>
      <vt:lpstr>Texas Team StAC Co-Chairs</vt:lpstr>
      <vt:lpstr>New Texas Team</vt:lpstr>
      <vt:lpstr>Team 13 Counties</vt:lpstr>
      <vt:lpstr>Gulf Coast  Regional Leadership Team</vt:lpstr>
      <vt:lpstr>IOM – Education Recommendations</vt:lpstr>
      <vt:lpstr>National Employment Trends</vt:lpstr>
      <vt:lpstr>Texas Challenge-Undereducated Workforce</vt:lpstr>
      <vt:lpstr>Texas Progress toward IOM Goal</vt:lpstr>
      <vt:lpstr>Nursing Workforce Data</vt:lpstr>
      <vt:lpstr>Texas Challenge-Undereducated Workforce</vt:lpstr>
      <vt:lpstr>Gulf Coast Challenge-Undereducated Workforce</vt:lpstr>
      <vt:lpstr>Increasing the Percentage in Texas</vt:lpstr>
      <vt:lpstr>RNs by Age in Texas, 2013</vt:lpstr>
      <vt:lpstr>Increasing the Number of BSN Prepared Nurses</vt:lpstr>
      <vt:lpstr>PowerPoint Presentation</vt:lpstr>
      <vt:lpstr>Texas Challenge-Undereducated Workforce</vt:lpstr>
      <vt:lpstr>Texas Team Advancing Education  Improving Nursing Education </vt:lpstr>
      <vt:lpstr>Issues Impacting Nursing Education</vt:lpstr>
      <vt:lpstr>Academic Progression in Nursing (APIN)</vt:lpstr>
      <vt:lpstr>Academic Progression in Nursing (APIN)</vt:lpstr>
      <vt:lpstr>IOM – Practice Recommendations</vt:lpstr>
      <vt:lpstr>Nurses should practice to the full extent of their education and training</vt:lpstr>
      <vt:lpstr>Practice and Care: A Patchwork of Laws </vt:lpstr>
      <vt:lpstr>Nurses should practice to the full extent of their education and training</vt:lpstr>
      <vt:lpstr>Texas Team Efforts to Enable Nurses  to Practice to Full Scope – Perryman Report </vt:lpstr>
      <vt:lpstr>Supply by Surrounding County of Practice</vt:lpstr>
      <vt:lpstr>PowerPoint Presentation</vt:lpstr>
      <vt:lpstr>PowerPoint Presentation</vt:lpstr>
      <vt:lpstr>83rd Texas Legislature  </vt:lpstr>
      <vt:lpstr>83rd Texas Legislature  </vt:lpstr>
      <vt:lpstr>83rd Texas Legislature  </vt:lpstr>
      <vt:lpstr>IOM – Leadership Recommendations</vt:lpstr>
      <vt:lpstr> Changing Image and Roles of the Nurse</vt:lpstr>
      <vt:lpstr>Transforming Nursing Leadership</vt:lpstr>
      <vt:lpstr>Preparing and Enabling Nurses to  Lead Change in Texas</vt:lpstr>
      <vt:lpstr>Leadership at Every Level</vt:lpstr>
      <vt:lpstr>Preparing and Enabling Nurses to  Lead Change in Texas</vt:lpstr>
      <vt:lpstr>What You Can Do</vt:lpstr>
      <vt:lpstr>What You Can Do</vt:lpstr>
      <vt:lpstr>Grassroots Ways to Respond</vt:lpstr>
      <vt:lpstr>Implementation: Your Role</vt:lpstr>
      <vt:lpstr>IFN - Campaign Resources</vt:lpstr>
      <vt:lpstr>Gulf Coast  Regional Leadership Team</vt:lpstr>
      <vt:lpstr>Invest in the Journey</vt:lpstr>
      <vt:lpstr>PowerPoint Presentation</vt:lpstr>
    </vt:vector>
  </TitlesOfParts>
  <Company>AARP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MPheulpin</dc:creator>
  <cp:lastModifiedBy>Dana Bjarnason</cp:lastModifiedBy>
  <cp:revision>190</cp:revision>
  <cp:lastPrinted>2013-10-14T18:10:58Z</cp:lastPrinted>
  <dcterms:created xsi:type="dcterms:W3CDTF">2012-01-06T15:05:52Z</dcterms:created>
  <dcterms:modified xsi:type="dcterms:W3CDTF">2014-07-16T19:19:40Z</dcterms:modified>
</cp:coreProperties>
</file>